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450" r:id="rId2"/>
    <p:sldId id="487" r:id="rId3"/>
    <p:sldId id="494" r:id="rId4"/>
    <p:sldId id="509" r:id="rId5"/>
    <p:sldId id="490" r:id="rId6"/>
    <p:sldId id="491" r:id="rId7"/>
    <p:sldId id="492" r:id="rId8"/>
    <p:sldId id="493" r:id="rId9"/>
    <p:sldId id="422" r:id="rId10"/>
    <p:sldId id="468" r:id="rId11"/>
    <p:sldId id="497" r:id="rId12"/>
    <p:sldId id="498" r:id="rId13"/>
    <p:sldId id="507" r:id="rId14"/>
    <p:sldId id="265" r:id="rId15"/>
    <p:sldId id="508" r:id="rId16"/>
    <p:sldId id="484" r:id="rId17"/>
    <p:sldId id="510" r:id="rId18"/>
    <p:sldId id="511" r:id="rId19"/>
    <p:sldId id="512" r:id="rId20"/>
    <p:sldId id="513" r:id="rId21"/>
    <p:sldId id="467" r:id="rId22"/>
    <p:sldId id="465" r:id="rId23"/>
    <p:sldId id="466" r:id="rId24"/>
    <p:sldId id="516" r:id="rId25"/>
    <p:sldId id="403" r:id="rId26"/>
    <p:sldId id="433" r:id="rId27"/>
    <p:sldId id="454" r:id="rId28"/>
    <p:sldId id="515" r:id="rId29"/>
    <p:sldId id="480" r:id="rId30"/>
    <p:sldId id="283" r:id="rId31"/>
    <p:sldId id="328" r:id="rId32"/>
    <p:sldId id="406" r:id="rId33"/>
    <p:sldId id="394" r:id="rId34"/>
    <p:sldId id="288" r:id="rId35"/>
    <p:sldId id="282" r:id="rId36"/>
    <p:sldId id="500" r:id="rId37"/>
    <p:sldId id="289" r:id="rId38"/>
    <p:sldId id="372" r:id="rId39"/>
    <p:sldId id="291" r:id="rId40"/>
    <p:sldId id="330" r:id="rId41"/>
    <p:sldId id="415" r:id="rId42"/>
    <p:sldId id="331" r:id="rId43"/>
    <p:sldId id="435" r:id="rId44"/>
    <p:sldId id="517" r:id="rId45"/>
    <p:sldId id="425" r:id="rId46"/>
    <p:sldId id="296" r:id="rId47"/>
    <p:sldId id="397" r:id="rId48"/>
    <p:sldId id="438" r:id="rId49"/>
    <p:sldId id="297" r:id="rId50"/>
    <p:sldId id="376" r:id="rId51"/>
    <p:sldId id="375" r:id="rId52"/>
    <p:sldId id="336" r:id="rId53"/>
    <p:sldId id="386" r:id="rId54"/>
    <p:sldId id="416" r:id="rId55"/>
    <p:sldId id="518" r:id="rId56"/>
    <p:sldId id="501" r:id="rId57"/>
    <p:sldId id="338" r:id="rId58"/>
    <p:sldId id="301" r:id="rId59"/>
    <p:sldId id="366" r:id="rId60"/>
    <p:sldId id="344" r:id="rId61"/>
    <p:sldId id="377" r:id="rId62"/>
    <p:sldId id="418" r:id="rId63"/>
    <p:sldId id="367" r:id="rId64"/>
    <p:sldId id="503" r:id="rId65"/>
    <p:sldId id="368" r:id="rId66"/>
    <p:sldId id="369" r:id="rId67"/>
    <p:sldId id="379" r:id="rId68"/>
    <p:sldId id="381" r:id="rId69"/>
    <p:sldId id="380" r:id="rId70"/>
    <p:sldId id="378" r:id="rId71"/>
    <p:sldId id="437" r:id="rId72"/>
    <p:sldId id="370" r:id="rId73"/>
    <p:sldId id="371" r:id="rId74"/>
    <p:sldId id="382" r:id="rId75"/>
    <p:sldId id="519" r:id="rId76"/>
    <p:sldId id="485" r:id="rId77"/>
    <p:sldId id="286" r:id="rId78"/>
    <p:sldId id="481" r:id="rId79"/>
    <p:sldId id="391" r:id="rId80"/>
    <p:sldId id="520" r:id="rId81"/>
    <p:sldId id="395" r:id="rId82"/>
    <p:sldId id="521" r:id="rId83"/>
    <p:sldId id="396" r:id="rId84"/>
    <p:sldId id="457" r:id="rId85"/>
    <p:sldId id="398" r:id="rId86"/>
    <p:sldId id="400" r:id="rId87"/>
    <p:sldId id="522" r:id="rId88"/>
    <p:sldId id="523" r:id="rId89"/>
    <p:sldId id="486" r:id="rId90"/>
    <p:sldId id="302" r:id="rId91"/>
    <p:sldId id="357" r:id="rId92"/>
    <p:sldId id="360" r:id="rId93"/>
    <p:sldId id="524" r:id="rId94"/>
    <p:sldId id="440" r:id="rId95"/>
    <p:sldId id="424" r:id="rId96"/>
    <p:sldId id="359" r:id="rId97"/>
    <p:sldId id="428" r:id="rId98"/>
    <p:sldId id="421" r:id="rId99"/>
    <p:sldId id="506" r:id="rId100"/>
    <p:sldId id="442" r:id="rId101"/>
    <p:sldId id="525" r:id="rId102"/>
    <p:sldId id="361" r:id="rId103"/>
    <p:sldId id="443" r:id="rId104"/>
    <p:sldId id="526" r:id="rId105"/>
    <p:sldId id="527" r:id="rId106"/>
    <p:sldId id="528" r:id="rId107"/>
    <p:sldId id="495" r:id="rId108"/>
    <p:sldId id="529" r:id="rId109"/>
    <p:sldId id="531" r:id="rId110"/>
    <p:sldId id="532" r:id="rId111"/>
    <p:sldId id="533" r:id="rId112"/>
    <p:sldId id="530" r:id="rId113"/>
  </p:sldIdLst>
  <p:sldSz cx="12192000" cy="6858000"/>
  <p:notesSz cx="6858000" cy="9144000"/>
  <p:defaultTextStyle>
    <a:defPPr>
      <a:defRPr lang="pt-BR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85"/>
    <a:srgbClr val="E23234"/>
    <a:srgbClr val="FF4E66"/>
    <a:srgbClr val="133C2B"/>
    <a:srgbClr val="223E4F"/>
    <a:srgbClr val="2EAAD9"/>
    <a:srgbClr val="EE9306"/>
    <a:srgbClr val="F2A11A"/>
    <a:srgbClr val="FDEB0E"/>
    <a:srgbClr val="F2A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27498-C445-452B-B934-F27579D8A3E4}" v="56" dt="2024-07-26T14:46:39.601"/>
    <p1510:client id="{B863653F-A1B7-4574-8D95-97022024EF1D}" v="494" dt="2024-07-26T19:25:43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BEBE8"/>
          </a:solidFill>
        </a:fill>
      </a:tcStyle>
    </a:wholeTbl>
    <a:band1H>
      <a:tcStyle>
        <a:tcBdr/>
        <a:fill>
          <a:solidFill>
            <a:srgbClr val="F7D5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7D5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713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713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713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713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pt-BR" sz="1800" b="1" i="0" u="none" strike="noStrike" kern="1200" cap="none" spc="0" baseline="0">
                <a:solidFill>
                  <a:srgbClr val="2EAAD9"/>
                </a:solidFill>
                <a:uFillTx/>
                <a:latin typeface="Calibri"/>
              </a:rPr>
              <a:t>:: </a:t>
            </a: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Sensação de que havia espaços na Gol de Letra para discutir planejamento de futuro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987344404337516E-3"/>
          <c:y val="0.26759949230716151"/>
          <c:w val="0.97457504632086023"/>
          <c:h val="0.53767040242267461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2EAAD9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4"/>
              <c:pt idx="0">
                <c:v>Tinha muitos espaços</c:v>
              </c:pt>
              <c:pt idx="1">
                <c:v>Tinha alguns espaços</c:v>
              </c:pt>
              <c:pt idx="2">
                <c:v>Tinha poucos espaços</c:v>
              </c:pt>
              <c:pt idx="3">
                <c:v>Não tinha espaços</c:v>
              </c:pt>
            </c:strLit>
          </c:cat>
          <c:val>
            <c:numLit>
              <c:formatCode>General</c:formatCode>
              <c:ptCount val="4"/>
              <c:pt idx="0">
                <c:v>0.71</c:v>
              </c:pt>
              <c:pt idx="1">
                <c:v>0.19</c:v>
              </c:pt>
              <c:pt idx="2">
                <c:v>0.09</c:v>
              </c:pt>
              <c:pt idx="3">
                <c:v>0.02</c:v>
              </c:pt>
            </c:numLit>
          </c:val>
          <c:extLst>
            <c:ext xmlns:c16="http://schemas.microsoft.com/office/drawing/2014/chart" uri="{C3380CC4-5D6E-409C-BE32-E72D297353CC}">
              <c16:uniqueId val="{00000000-D7D4-4F0E-952B-912D2A3B0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723887"/>
        <c:axId val="1214723407"/>
      </c:barChart>
      <c:valAx>
        <c:axId val="121472340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4723887"/>
        <c:crosses val="autoZero"/>
        <c:crossBetween val="between"/>
      </c:valAx>
      <c:catAx>
        <c:axId val="12147238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2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t-BR" sz="1862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Faculdade cursada</a:t>
            </a:r>
          </a:p>
        </c:rich>
      </c:tx>
      <c:layout>
        <c:manualLayout>
          <c:xMode val="edge"/>
          <c:yMode val="edge"/>
          <c:x val="0.34081232229244207"/>
          <c:y val="3.6205195954693618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718750925124991E-2"/>
          <c:y val="0.2580008025746478"/>
          <c:w val="0.96562479050395367"/>
          <c:h val="0.58770604210530919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Faculdade pública</c:v>
              </c:pt>
              <c:pt idx="1">
                <c:v>Faculdade privada com bolsa</c:v>
              </c:pt>
              <c:pt idx="2">
                <c:v>Faculdade privada sem bolsa</c:v>
              </c:pt>
            </c:strLit>
          </c:cat>
          <c:val>
            <c:numLit>
              <c:formatCode>General</c:formatCode>
              <c:ptCount val="3"/>
              <c:pt idx="0">
                <c:v>0.27</c:v>
              </c:pt>
              <c:pt idx="1">
                <c:v>0.47</c:v>
              </c:pt>
              <c:pt idx="2">
                <c:v>0.26</c:v>
              </c:pt>
            </c:numLit>
          </c:val>
          <c:extLst>
            <c:ext xmlns:c16="http://schemas.microsoft.com/office/drawing/2014/chart" uri="{C3380CC4-5D6E-409C-BE32-E72D297353CC}">
              <c16:uniqueId val="{00000000-06C0-417B-9F50-55242FB6A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26063"/>
        <c:axId val="1219541903"/>
      </c:barChart>
      <c:valAx>
        <c:axId val="121954190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26063"/>
        <c:crosses val="autoZero"/>
        <c:crossBetween val="between"/>
      </c:valAx>
      <c:catAx>
        <c:axId val="12195260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121954190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862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Nível de escolaridade mais alto concluído </a:t>
            </a:r>
          </a:p>
        </c:rich>
      </c:tx>
      <c:layout>
        <c:manualLayout>
          <c:xMode val="edge"/>
          <c:yMode val="edge"/>
          <c:x val="0.20135388279584604"/>
          <c:y val="2.6763095247767692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"/>
          <c:y val="0.17613245206795597"/>
          <c:w val="0.86005022679128007"/>
          <c:h val="0.79089340697305377"/>
        </c:manualLayout>
      </c:layout>
      <c:barChart>
        <c:barDir val="bar"/>
        <c:grouping val="clustered"/>
        <c:varyColors val="0"/>
        <c:ser>
          <c:idx val="0"/>
          <c:order val="0"/>
          <c:tx>
            <c:v>mães </c:v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8"/>
              <c:pt idx="0">
                <c:v>Nunca estudou</c:v>
              </c:pt>
              <c:pt idx="1">
                <c:v>Ensino Fundamental I - incompleto ou cursando</c:v>
              </c:pt>
              <c:pt idx="2">
                <c:v>Ensino Fundamental II - incompleto ou cursando</c:v>
              </c:pt>
              <c:pt idx="3">
                <c:v>Ensino Médio - incompleto ou cursando</c:v>
              </c:pt>
              <c:pt idx="4">
                <c:v>Ensino Médio - completo</c:v>
              </c:pt>
              <c:pt idx="5">
                <c:v>Curso Técnico - completo ou cursando</c:v>
              </c:pt>
              <c:pt idx="6">
                <c:v>Ensino Superior (graduação) - completo ou cursando</c:v>
              </c:pt>
              <c:pt idx="7">
                <c:v>Ensino Superior (pós graduação) - completo ou cursando</c:v>
              </c:pt>
            </c:strLit>
          </c:cat>
          <c:val>
            <c:numLit>
              <c:formatCode>General</c:formatCode>
              <c:ptCount val="8"/>
              <c:pt idx="0">
                <c:v>0.03</c:v>
              </c:pt>
              <c:pt idx="1">
                <c:v>0.1</c:v>
              </c:pt>
              <c:pt idx="2">
                <c:v>0.14000000000000001</c:v>
              </c:pt>
              <c:pt idx="3">
                <c:v>0.14000000000000001</c:v>
              </c:pt>
              <c:pt idx="4">
                <c:v>0.41</c:v>
              </c:pt>
              <c:pt idx="5">
                <c:v>0.03</c:v>
              </c:pt>
              <c:pt idx="6">
                <c:v>7.0000000000000007E-2</c:v>
              </c:pt>
              <c:pt idx="7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4B89-49A7-B4EC-156E89C16BB6}"/>
            </c:ext>
          </c:extLst>
        </c:ser>
        <c:ser>
          <c:idx val="1"/>
          <c:order val="1"/>
          <c:tx>
            <c:v>participantes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40404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8"/>
              <c:pt idx="0">
                <c:v>Nunca estudou</c:v>
              </c:pt>
              <c:pt idx="1">
                <c:v>Ensino Fundamental I - incompleto ou cursando</c:v>
              </c:pt>
              <c:pt idx="2">
                <c:v>Ensino Fundamental II - incompleto ou cursando</c:v>
              </c:pt>
              <c:pt idx="3">
                <c:v>Ensino Médio - incompleto ou cursando</c:v>
              </c:pt>
              <c:pt idx="4">
                <c:v>Ensino Médio - completo</c:v>
              </c:pt>
              <c:pt idx="5">
                <c:v>Curso Técnico - completo ou cursando</c:v>
              </c:pt>
              <c:pt idx="6">
                <c:v>Ensino Superior (graduação) - completo ou cursando</c:v>
              </c:pt>
              <c:pt idx="7">
                <c:v>Ensino Superior (pós graduação) - completo ou cursando</c:v>
              </c:pt>
            </c:strLit>
          </c:cat>
          <c:val>
            <c:numLit>
              <c:formatCode>General</c:formatCode>
              <c:ptCount val="8"/>
              <c:pt idx="0">
                <c:v>0</c:v>
              </c:pt>
              <c:pt idx="1">
                <c:v>0.01</c:v>
              </c:pt>
              <c:pt idx="2">
                <c:v>0.04</c:v>
              </c:pt>
              <c:pt idx="3">
                <c:v>0.22</c:v>
              </c:pt>
              <c:pt idx="4">
                <c:v>0.42</c:v>
              </c:pt>
              <c:pt idx="5">
                <c:v>0.06</c:v>
              </c:pt>
              <c:pt idx="6">
                <c:v>0.28999999999999998</c:v>
              </c:pt>
              <c:pt idx="7">
                <c:v>0.04</c:v>
              </c:pt>
            </c:numLit>
          </c:val>
          <c:extLst>
            <c:ext xmlns:c16="http://schemas.microsoft.com/office/drawing/2014/chart" uri="{C3380CC4-5D6E-409C-BE32-E72D297353CC}">
              <c16:uniqueId val="{00000001-4B89-49A7-B4EC-156E89C16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528943"/>
        <c:axId val="1219549583"/>
      </c:barChart>
      <c:valAx>
        <c:axId val="1219549583"/>
        <c:scaling>
          <c:orientation val="minMax"/>
          <c:max val="0.70000000000000007"/>
        </c:scaling>
        <c:delete val="1"/>
        <c:axPos val="b"/>
        <c:numFmt formatCode="0%" sourceLinked="0"/>
        <c:majorTickMark val="out"/>
        <c:minorTickMark val="none"/>
        <c:tickLblPos val="nextTo"/>
        <c:crossAx val="1219528943"/>
        <c:crosses val="autoZero"/>
        <c:crossBetween val="between"/>
      </c:valAx>
      <c:catAx>
        <c:axId val="1219528943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4958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34469749042035258"/>
          <c:y val="0.11054871261547461"/>
          <c:w val="0.28676433973939536"/>
          <c:h val="4.6812930204978141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97" b="1" i="0" u="none" strike="noStrike" kern="1200" baseline="0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pt-BR" sz="1862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Oportunidades de estudo </a:t>
            </a:r>
          </a:p>
        </c:rich>
      </c:tx>
      <c:layout>
        <c:manualLayout>
          <c:xMode val="edge"/>
          <c:yMode val="edge"/>
          <c:x val="0.25610934902944393"/>
          <c:y val="5.988572440773289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2050813356701566E-2"/>
          <c:y val="0.25800109777287289"/>
          <c:w val="0.97076201402322104"/>
          <c:h val="0.58297822750468764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Tenho muitas oportunidades</c:v>
              </c:pt>
              <c:pt idx="1">
                <c:v>Tenho algumas oportunidades</c:v>
              </c:pt>
              <c:pt idx="2">
                <c:v>Tenho poucas oportunidades</c:v>
              </c:pt>
              <c:pt idx="3">
                <c:v>Não tenho oportunidades</c:v>
              </c:pt>
              <c:pt idx="4">
                <c:v>Não sei</c:v>
              </c:pt>
            </c:strLit>
          </c:cat>
          <c:val>
            <c:numLit>
              <c:formatCode>General</c:formatCode>
              <c:ptCount val="5"/>
              <c:pt idx="0">
                <c:v>0.34</c:v>
              </c:pt>
              <c:pt idx="1">
                <c:v>0.36</c:v>
              </c:pt>
              <c:pt idx="2">
                <c:v>0.24</c:v>
              </c:pt>
              <c:pt idx="3">
                <c:v>0.04</c:v>
              </c:pt>
              <c:pt idx="4">
                <c:v>0.03</c:v>
              </c:pt>
            </c:numLit>
          </c:val>
          <c:extLst>
            <c:ext xmlns:c16="http://schemas.microsoft.com/office/drawing/2014/chart" uri="{C3380CC4-5D6E-409C-BE32-E72D297353CC}">
              <c16:uniqueId val="{00000000-25BD-4675-8EF3-C9618E8F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42863"/>
        <c:axId val="1219527503"/>
      </c:barChart>
      <c:valAx>
        <c:axId val="121952750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42863"/>
        <c:crosses val="autoZero"/>
        <c:crossBetween val="between"/>
      </c:valAx>
      <c:catAx>
        <c:axId val="12195428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2750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Contribuição da Gol de Letra para conseguir um trabalho </a:t>
            </a:r>
          </a:p>
        </c:rich>
      </c:tx>
      <c:layout>
        <c:manualLayout>
          <c:xMode val="edge"/>
          <c:yMode val="edge"/>
          <c:x val="0.21836692792818418"/>
          <c:y val="5.988572440773289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6623975124704239E-2"/>
          <c:y val="0.25800109777287289"/>
          <c:w val="0.96618842244960801"/>
          <c:h val="0.7130717712716802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Conhecimentos adquiridos [técnicos + comportamentais] são um diferencial no mercado de trabalho</c:v>
              </c:pt>
              <c:pt idx="1">
                <c:v>Aprendi técnicas de como procurar por um trabalho na FGL</c:v>
              </c:pt>
              <c:pt idx="2">
                <c:v>Descobriu a oportunidade através da FGL</c:v>
              </c:pt>
              <c:pt idx="3">
                <c:v>Conseguiu a oportunidade por indicação de monitores ou educadores membros da FGL</c:v>
              </c:pt>
              <c:pt idx="4">
                <c:v>Consegui a oportunidade por indicação de pessoas/colegas que conheci na FGL</c:v>
              </c:pt>
            </c:strLit>
          </c:cat>
          <c:val>
            <c:numLit>
              <c:formatCode>General</c:formatCode>
              <c:ptCount val="5"/>
              <c:pt idx="0">
                <c:v>0.65</c:v>
              </c:pt>
              <c:pt idx="1">
                <c:v>0.1</c:v>
              </c:pt>
              <c:pt idx="2">
                <c:v>0.13</c:v>
              </c:pt>
              <c:pt idx="3">
                <c:v>7.0000000000000007E-2</c:v>
              </c:pt>
              <c:pt idx="4">
                <c:v>0.04</c:v>
              </c:pt>
            </c:numLit>
          </c:val>
          <c:extLst>
            <c:ext xmlns:c16="http://schemas.microsoft.com/office/drawing/2014/chart" uri="{C3380CC4-5D6E-409C-BE32-E72D297353CC}">
              <c16:uniqueId val="{00000000-6E09-4589-8883-52B7C4118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41423"/>
        <c:axId val="1219551023"/>
      </c:barChart>
      <c:valAx>
        <c:axId val="121955102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41423"/>
        <c:crosses val="autoZero"/>
        <c:crossBetween val="between"/>
      </c:valAx>
      <c:catAx>
        <c:axId val="121954142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5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5102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t-BR" sz="18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Condição de trabalho atual</a:t>
            </a:r>
          </a:p>
        </c:rich>
      </c:tx>
      <c:layout>
        <c:manualLayout>
          <c:xMode val="edge"/>
          <c:yMode val="edge"/>
          <c:x val="0.2631926354444542"/>
          <c:y val="3.1187636765630088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754342093376328E-2"/>
          <c:y val="0.44682582589404024"/>
          <c:w val="0.95205796422730438"/>
          <c:h val="0.21201220574093846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3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4"/>
              <c:pt idx="0">
                <c:v>Empregado com carteira assinada (CLT)</c:v>
              </c:pt>
              <c:pt idx="1">
                <c:v>Autônomo com registro (MEI, CNPJ etc.)</c:v>
              </c:pt>
              <c:pt idx="2">
                <c:v>Empregado sem carteira assinada</c:v>
              </c:pt>
              <c:pt idx="3">
                <c:v>Autônomo sem registro</c:v>
              </c:pt>
            </c:strLit>
          </c:cat>
          <c:val>
            <c:numLit>
              <c:formatCode>General</c:formatCode>
              <c:ptCount val="4"/>
              <c:pt idx="0">
                <c:v>0.56999999999999995</c:v>
              </c:pt>
              <c:pt idx="1">
                <c:v>7.0000000000000007E-2</c:v>
              </c:pt>
              <c:pt idx="2">
                <c:v>0.2</c:v>
              </c:pt>
              <c:pt idx="3">
                <c:v>0.16</c:v>
              </c:pt>
            </c:numLit>
          </c:val>
          <c:extLst>
            <c:ext xmlns:c16="http://schemas.microsoft.com/office/drawing/2014/chart" uri="{C3380CC4-5D6E-409C-BE32-E72D297353CC}">
              <c16:uniqueId val="{00000000-FCA1-46CE-B01B-0B20DF9F8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24623"/>
        <c:axId val="1219547183"/>
      </c:barChart>
      <c:valAx>
        <c:axId val="121954718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24623"/>
        <c:crosses val="autoZero"/>
        <c:crossBetween val="between"/>
      </c:valAx>
      <c:catAx>
        <c:axId val="121952462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5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4718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pt-BR" sz="1600" b="1" i="0" u="none" strike="noStrike" kern="1200" cap="none" spc="0" baseline="0">
                <a:solidFill>
                  <a:srgbClr val="E23234"/>
                </a:solidFill>
                <a:uFillTx/>
                <a:latin typeface="Calibri"/>
              </a:rPr>
              <a:t>Trabalha na área que deseja atuar futuramente</a:t>
            </a:r>
          </a:p>
        </c:rich>
      </c:tx>
      <c:layout>
        <c:manualLayout>
          <c:xMode val="edge"/>
          <c:yMode val="edge"/>
          <c:x val="0.11500664964976319"/>
          <c:y val="9.8365810085292993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245630527817073E-2"/>
          <c:y val="0.36375799673693637"/>
          <c:w val="0.95058456507714784"/>
          <c:h val="0.41075157036005955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4"/>
              <c:pt idx="0">
                <c:v>É na mesma área</c:v>
              </c:pt>
              <c:pt idx="1">
                <c:v>É em uma área próxima</c:v>
              </c:pt>
              <c:pt idx="2">
                <c:v>Não</c:v>
              </c:pt>
              <c:pt idx="3">
                <c:v>Não sei em qual área quero trabalhar no futuro</c:v>
              </c:pt>
            </c:strLit>
          </c:cat>
          <c:val>
            <c:numLit>
              <c:formatCode>General</c:formatCode>
              <c:ptCount val="4"/>
              <c:pt idx="0">
                <c:v>0.28999999999999998</c:v>
              </c:pt>
              <c:pt idx="1">
                <c:v>0.24</c:v>
              </c:pt>
              <c:pt idx="2">
                <c:v>0.45</c:v>
              </c:pt>
              <c:pt idx="3">
                <c:v>0.02</c:v>
              </c:pt>
            </c:numLit>
          </c:val>
          <c:extLst>
            <c:ext xmlns:c16="http://schemas.microsoft.com/office/drawing/2014/chart" uri="{C3380CC4-5D6E-409C-BE32-E72D297353CC}">
              <c16:uniqueId val="{00000000-C2FD-45E7-85E2-B216DE552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28463"/>
        <c:axId val="1219527023"/>
      </c:barChart>
      <c:valAx>
        <c:axId val="121952702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28463"/>
        <c:crosses val="autoZero"/>
        <c:crossBetween val="between"/>
      </c:valAx>
      <c:catAx>
        <c:axId val="12195284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5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2702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pt-BR" sz="1600" b="1" i="0" u="none" strike="noStrike" kern="1200" cap="none" spc="0" baseline="0">
                <a:solidFill>
                  <a:srgbClr val="E23234"/>
                </a:solidFill>
                <a:uFillTx/>
                <a:latin typeface="Calibri"/>
              </a:rPr>
              <a:t>Acredita que trabalhará/continuará na área desejada</a:t>
            </a:r>
          </a:p>
        </c:rich>
      </c:tx>
      <c:layout>
        <c:manualLayout>
          <c:xMode val="edge"/>
          <c:yMode val="edge"/>
          <c:x val="0.10974258821794318"/>
          <c:y val="8.060589604254044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7187401291509231E-2"/>
          <c:y val="0.38528215210097649"/>
          <c:w val="0.96562519741698138"/>
          <c:h val="0.41233258089665437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Sim</c:v>
              </c:pt>
              <c:pt idx="1">
                <c:v>Não</c:v>
              </c:pt>
              <c:pt idx="2">
                <c:v>Não sei</c:v>
              </c:pt>
            </c:strLit>
          </c:cat>
          <c:val>
            <c:numLit>
              <c:formatCode>General</c:formatCode>
              <c:ptCount val="3"/>
              <c:pt idx="0">
                <c:v>0.87</c:v>
              </c:pt>
              <c:pt idx="1">
                <c:v>0.05</c:v>
              </c:pt>
              <c:pt idx="2">
                <c:v>0.08</c:v>
              </c:pt>
            </c:numLit>
          </c:val>
          <c:extLst>
            <c:ext xmlns:c16="http://schemas.microsoft.com/office/drawing/2014/chart" uri="{C3380CC4-5D6E-409C-BE32-E72D297353CC}">
              <c16:uniqueId val="{00000000-E7A0-4791-9942-9E670DB65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53903"/>
        <c:axId val="1219554863"/>
      </c:barChart>
      <c:valAx>
        <c:axId val="121955486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53903"/>
        <c:crosses val="autoZero"/>
        <c:crossBetween val="between"/>
      </c:valAx>
      <c:catAx>
        <c:axId val="121955390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5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5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000" b="1" i="0" u="none" strike="noStrike" kern="1200" spc="0" baseline="0">
                <a:solidFill>
                  <a:schemeClr val="tx1"/>
                </a:solidFill>
                <a:latin typeface="Corbel" pitchFamily="34"/>
              </a:defRPr>
            </a:pPr>
            <a:r>
              <a:rPr lang="pt-BR" sz="2000" b="1" i="0" u="none" strike="noStrike" kern="1200" cap="none" spc="0" baseline="0">
                <a:solidFill>
                  <a:schemeClr val="tx1"/>
                </a:solidFill>
                <a:uFillTx/>
                <a:latin typeface="Calibri" panose="020F0502020204030204" pitchFamily="34" charset="0"/>
              </a:rPr>
              <a:t>Importância da renda no domicílio </a:t>
            </a:r>
          </a:p>
        </c:rich>
      </c:tx>
      <c:layout>
        <c:manualLayout>
          <c:xMode val="edge"/>
          <c:yMode val="edge"/>
          <c:x val="0.29616989536998528"/>
          <c:y val="0.13684636190844668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7187475998250452E-2"/>
          <c:y val="0.38528215210097649"/>
          <c:w val="0.96562493250635861"/>
          <c:h val="0.47390062475163186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É a única fonte de renda</c:v>
              </c:pt>
              <c:pt idx="1">
                <c:v>Não é a única, mas é a principal</c:v>
              </c:pt>
              <c:pt idx="2">
                <c:v>Não é a principal, mas é importante</c:v>
              </c:pt>
              <c:pt idx="3">
                <c:v>É secundária ou complementar</c:v>
              </c:pt>
              <c:pt idx="4">
                <c:v>Não tenho fonte de renda</c:v>
              </c:pt>
            </c:strLit>
          </c:cat>
          <c:val>
            <c:numLit>
              <c:formatCode>General</c:formatCode>
              <c:ptCount val="5"/>
              <c:pt idx="0">
                <c:v>0.18</c:v>
              </c:pt>
              <c:pt idx="1">
                <c:v>0.12</c:v>
              </c:pt>
              <c:pt idx="2">
                <c:v>0.28000000000000003</c:v>
              </c:pt>
              <c:pt idx="3">
                <c:v>0.19</c:v>
              </c:pt>
              <c:pt idx="4">
                <c:v>0.23</c:v>
              </c:pt>
            </c:numLit>
          </c:val>
          <c:extLst>
            <c:ext xmlns:c16="http://schemas.microsoft.com/office/drawing/2014/chart" uri="{C3380CC4-5D6E-409C-BE32-E72D297353CC}">
              <c16:uniqueId val="{00000000-9F7D-41FB-82DB-DBB0707DD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15503"/>
        <c:axId val="1219551983"/>
      </c:barChart>
      <c:valAx>
        <c:axId val="121955198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15503"/>
        <c:crosses val="autoZero"/>
        <c:crossBetween val="between"/>
      </c:valAx>
      <c:catAx>
        <c:axId val="121951550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5198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t-BR" sz="1862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Renda familiar mensal dos entrevistados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0937477596100125E-2"/>
          <c:y val="0.26759930496177264"/>
          <c:w val="0.96562503569434899"/>
          <c:h val="0.54197515695001652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Até 1 SM</c:v>
              </c:pt>
              <c:pt idx="1">
                <c:v>Entre 1 e 3 SM</c:v>
              </c:pt>
              <c:pt idx="2">
                <c:v>Entre 3 e 5 SM</c:v>
              </c:pt>
              <c:pt idx="3">
                <c:v>Entre 5 e 7 SM</c:v>
              </c:pt>
              <c:pt idx="4">
                <c:v>Mais de 7 SM</c:v>
              </c:pt>
              <c:pt idx="5">
                <c:v>Não sei</c:v>
              </c:pt>
              <c:pt idx="6">
                <c:v>Prefiro não responder</c:v>
              </c:pt>
            </c:strLit>
          </c:cat>
          <c:val>
            <c:numLit>
              <c:formatCode>General</c:formatCode>
              <c:ptCount val="7"/>
              <c:pt idx="0">
                <c:v>0.25</c:v>
              </c:pt>
              <c:pt idx="1">
                <c:v>0.47</c:v>
              </c:pt>
              <c:pt idx="2">
                <c:v>0.13</c:v>
              </c:pt>
              <c:pt idx="3">
                <c:v>0.05</c:v>
              </c:pt>
              <c:pt idx="4">
                <c:v>0.01</c:v>
              </c:pt>
              <c:pt idx="5">
                <c:v>7.0000000000000007E-2</c:v>
              </c:pt>
              <c:pt idx="6">
                <c:v>0.03</c:v>
              </c:pt>
            </c:numLit>
          </c:val>
          <c:extLst>
            <c:ext xmlns:c16="http://schemas.microsoft.com/office/drawing/2014/chart" uri="{C3380CC4-5D6E-409C-BE32-E72D297353CC}">
              <c16:uniqueId val="{00000000-95C0-41B9-96D7-5058A396A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492943"/>
        <c:axId val="1219495343"/>
      </c:barChart>
      <c:valAx>
        <c:axId val="1219495343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9492943"/>
        <c:crosses val="autoZero"/>
        <c:crossBetween val="between"/>
      </c:valAx>
      <c:catAx>
        <c:axId val="12194929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49534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chemeClr val="tx1"/>
                </a:solidFill>
                <a:latin typeface="Corbel" pitchFamily="34"/>
              </a:defRPr>
            </a:pPr>
            <a:r>
              <a:rPr lang="pt-BR" sz="1862" b="1" i="0" u="none" strike="noStrike" kern="1200" cap="none" spc="0" baseline="0">
                <a:solidFill>
                  <a:schemeClr val="tx1"/>
                </a:solidFill>
                <a:uFillTx/>
                <a:latin typeface="Calibri" panose="020F0502020204030204" pitchFamily="34" charset="0"/>
              </a:rPr>
              <a:t>Influência da Gol de Letra na renda atual </a:t>
            </a:r>
          </a:p>
        </c:rich>
      </c:tx>
      <c:layout>
        <c:manualLayout>
          <c:xMode val="edge"/>
          <c:yMode val="edge"/>
          <c:x val="0.15075445315778227"/>
          <c:y val="0.1694066316202871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5463601500368905E-2"/>
          <c:y val="0.38528215210097649"/>
          <c:w val="0.97853194338416505"/>
          <c:h val="0.49906153238371709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2323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Influenciou totalmente</c:v>
              </c:pt>
              <c:pt idx="1">
                <c:v>Influenciou bastante</c:v>
              </c:pt>
              <c:pt idx="2">
                <c:v>Influenciou parcialmente</c:v>
              </c:pt>
              <c:pt idx="3">
                <c:v>Influenciou um pouco</c:v>
              </c:pt>
              <c:pt idx="4">
                <c:v>Não influenciou em nada</c:v>
              </c:pt>
              <c:pt idx="5">
                <c:v>Não sei dizer</c:v>
              </c:pt>
            </c:strLit>
          </c:cat>
          <c:val>
            <c:numLit>
              <c:formatCode>General</c:formatCode>
              <c:ptCount val="6"/>
              <c:pt idx="0">
                <c:v>0.14000000000000001</c:v>
              </c:pt>
              <c:pt idx="1">
                <c:v>0.28999999999999998</c:v>
              </c:pt>
              <c:pt idx="2">
                <c:v>0.2</c:v>
              </c:pt>
              <c:pt idx="3">
                <c:v>0.15</c:v>
              </c:pt>
              <c:pt idx="4">
                <c:v>0.19</c:v>
              </c:pt>
              <c:pt idx="5">
                <c:v>0.03</c:v>
              </c:pt>
            </c:numLit>
          </c:val>
          <c:extLst>
            <c:ext xmlns:c16="http://schemas.microsoft.com/office/drawing/2014/chart" uri="{C3380CC4-5D6E-409C-BE32-E72D297353CC}">
              <c16:uniqueId val="{00000000-2397-4879-B55A-1B9FF8AF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497263"/>
        <c:axId val="1219517423"/>
      </c:barChart>
      <c:valAx>
        <c:axId val="121951742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497263"/>
        <c:crosses val="autoZero"/>
        <c:crossBetween val="between"/>
      </c:valAx>
      <c:catAx>
        <c:axId val="12194972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1742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 quem você conversava na escola sobre planejamento do futuro e o que gostaria de fazer ao se formar</a:t>
            </a:r>
          </a:p>
        </c:rich>
      </c:tx>
      <c:layout>
        <c:manualLayout>
          <c:xMode val="edge"/>
          <c:yMode val="edge"/>
          <c:x val="0.10517176795945868"/>
          <c:y val="1.0951820411019423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0937549664706005E-2"/>
          <c:y val="0.2675991440413949"/>
          <c:w val="0.96562512958870306"/>
          <c:h val="0.55542308247689542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2EAAD9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Com amigos e colegas.</c:v>
              </c:pt>
              <c:pt idx="1">
                <c:v>Alguns professores fora da aula</c:v>
              </c:pt>
              <c:pt idx="2">
                <c:v>Com coordenadores ou orientadores</c:v>
              </c:pt>
              <c:pt idx="3">
                <c:v>Espaços próprios para essas conversas</c:v>
              </c:pt>
              <c:pt idx="4">
                <c:v>Disciplinas específicas feitas para isso</c:v>
              </c:pt>
            </c:strLit>
          </c:cat>
          <c:val>
            <c:numLit>
              <c:formatCode>General</c:formatCode>
              <c:ptCount val="5"/>
              <c:pt idx="0">
                <c:v>0.66</c:v>
              </c:pt>
              <c:pt idx="1">
                <c:v>0.41</c:v>
              </c:pt>
              <c:pt idx="2">
                <c:v>7.0000000000000007E-2</c:v>
              </c:pt>
              <c:pt idx="3">
                <c:v>0.01</c:v>
              </c:pt>
              <c:pt idx="4">
                <c:v>0.01</c:v>
              </c:pt>
            </c:numLit>
          </c:val>
          <c:extLst>
            <c:ext xmlns:c16="http://schemas.microsoft.com/office/drawing/2014/chart" uri="{C3380CC4-5D6E-409C-BE32-E72D297353CC}">
              <c16:uniqueId val="{00000000-97BF-4030-B82C-8A1AEFD42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747887"/>
        <c:axId val="1214745967"/>
      </c:barChart>
      <c:valAx>
        <c:axId val="121474596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4747887"/>
        <c:crosses val="autoZero"/>
        <c:crossBetween val="between"/>
      </c:valAx>
      <c:catAx>
        <c:axId val="12147478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4596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0" i="0" u="none" strike="noStrike" kern="1200" spc="0" baseline="0">
                <a:solidFill>
                  <a:srgbClr val="595959"/>
                </a:solidFill>
                <a:latin typeface="Corbel" pitchFamily="34"/>
              </a:defRPr>
            </a:pPr>
            <a:r>
              <a:rPr lang="pt-BR" sz="1600" b="1" i="0" u="none" strike="noStrike" kern="1200" cap="none" spc="0" baseline="0">
                <a:solidFill>
                  <a:schemeClr val="tx1"/>
                </a:solidFill>
                <a:uFillTx/>
                <a:latin typeface="Calibri" panose="020F0502020204030204" pitchFamily="34" charset="0"/>
              </a:rPr>
              <a:t>Impacto da Gol de Letra na prática de atividades esportivas e culturais:</a:t>
            </a:r>
          </a:p>
        </c:rich>
      </c:tx>
      <c:layout>
        <c:manualLayout>
          <c:xMode val="edge"/>
          <c:yMode val="edge"/>
          <c:x val="0.13869803308109974"/>
          <c:y val="2.7141543639819889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226984125447588E-2"/>
          <c:y val="0.43631532009164886"/>
          <c:w val="0.96992130969171486"/>
          <c:h val="0.46451570289113825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F2A11A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Impactou totalmente</c:v>
              </c:pt>
              <c:pt idx="1">
                <c:v>Impactou bastante</c:v>
              </c:pt>
              <c:pt idx="2">
                <c:v>Impactou parcialmente</c:v>
              </c:pt>
              <c:pt idx="3">
                <c:v>Impactou um pouco</c:v>
              </c:pt>
              <c:pt idx="4">
                <c:v>Não impactou em nada</c:v>
              </c:pt>
            </c:strLit>
          </c:cat>
          <c:val>
            <c:numLit>
              <c:formatCode>General</c:formatCode>
              <c:ptCount val="5"/>
              <c:pt idx="0">
                <c:v>0.44</c:v>
              </c:pt>
              <c:pt idx="1">
                <c:v>0.38</c:v>
              </c:pt>
              <c:pt idx="2">
                <c:v>0.09</c:v>
              </c:pt>
              <c:pt idx="3">
                <c:v>0.06</c:v>
              </c:pt>
              <c:pt idx="4">
                <c:v>0.02</c:v>
              </c:pt>
            </c:numLit>
          </c:val>
          <c:extLst>
            <c:ext xmlns:c16="http://schemas.microsoft.com/office/drawing/2014/chart" uri="{C3380CC4-5D6E-409C-BE32-E72D297353CC}">
              <c16:uniqueId val="{00000000-5E87-4D95-9758-075AE76F8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07823"/>
        <c:axId val="1219501103"/>
      </c:barChart>
      <c:valAx>
        <c:axId val="121950110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07823"/>
        <c:crosses val="autoZero"/>
        <c:crossBetween val="between"/>
      </c:valAx>
      <c:catAx>
        <c:axId val="121950782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0110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pt-BR" sz="16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Impacto da Gol de Letra para conscientização da comunidade sobre direitos </a:t>
            </a:r>
            <a:r>
              <a:rPr lang="pt-BR" sz="14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básicos</a:t>
            </a:r>
            <a:r>
              <a:rPr lang="pt-BR" sz="16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 do cidadão:</a:t>
            </a:r>
          </a:p>
        </c:rich>
      </c:tx>
      <c:layout>
        <c:manualLayout>
          <c:xMode val="edge"/>
          <c:yMode val="edge"/>
          <c:x val="0.12161198895403914"/>
          <c:y val="2.8358535997189415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2102176685840243E-2"/>
          <c:y val="0.32240329729921624"/>
          <c:w val="0.96986218089618403"/>
          <c:h val="0.54849010479721783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E9306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Impactou totalmente</c:v>
              </c:pt>
              <c:pt idx="1">
                <c:v>Impactou bastante</c:v>
              </c:pt>
              <c:pt idx="2">
                <c:v>Impactou parcialmente</c:v>
              </c:pt>
              <c:pt idx="3">
                <c:v>Impactou um pouco</c:v>
              </c:pt>
              <c:pt idx="4">
                <c:v>Não impactou em nada</c:v>
              </c:pt>
            </c:strLit>
          </c:cat>
          <c:val>
            <c:numLit>
              <c:formatCode>General</c:formatCode>
              <c:ptCount val="5"/>
              <c:pt idx="0">
                <c:v>0.36</c:v>
              </c:pt>
              <c:pt idx="1">
                <c:v>0.4</c:v>
              </c:pt>
              <c:pt idx="2">
                <c:v>0.11</c:v>
              </c:pt>
              <c:pt idx="3">
                <c:v>0.09</c:v>
              </c:pt>
              <c:pt idx="4">
                <c:v>0.04</c:v>
              </c:pt>
            </c:numLit>
          </c:val>
          <c:extLst>
            <c:ext xmlns:c16="http://schemas.microsoft.com/office/drawing/2014/chart" uri="{C3380CC4-5D6E-409C-BE32-E72D297353CC}">
              <c16:uniqueId val="{00000000-1AC8-4A98-8D29-EC86DAFC3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14543"/>
        <c:axId val="1219493423"/>
      </c:barChart>
      <c:valAx>
        <c:axId val="121949342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14543"/>
        <c:crosses val="autoZero"/>
        <c:crossBetween val="between"/>
      </c:valAx>
      <c:catAx>
        <c:axId val="12195145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49342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Ajuda os vizinhos e conhecidos quando necessário:</a:t>
            </a:r>
          </a:p>
        </c:rich>
      </c:tx>
      <c:layout>
        <c:manualLayout>
          <c:xMode val="edge"/>
          <c:yMode val="edge"/>
          <c:x val="0.12979709847181839"/>
          <c:y val="0.12564956026666138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5.7950356659207357E-3"/>
          <c:y val="0.38528211652247069"/>
          <c:w val="0.97701729983282981"/>
          <c:h val="0.5207533024861899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E9306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Ajudo plenamente</c:v>
              </c:pt>
              <c:pt idx="1">
                <c:v>Ajudo parcialmente</c:v>
              </c:pt>
              <c:pt idx="2">
                <c:v>Às vezes ajudo e às vezes não</c:v>
              </c:pt>
              <c:pt idx="3">
                <c:v>Ajudo um pouco</c:v>
              </c:pt>
              <c:pt idx="4">
                <c:v>Não ajudo</c:v>
              </c:pt>
            </c:strLit>
          </c:cat>
          <c:val>
            <c:numLit>
              <c:formatCode>General</c:formatCode>
              <c:ptCount val="5"/>
              <c:pt idx="0">
                <c:v>0.17</c:v>
              </c:pt>
              <c:pt idx="1">
                <c:v>0.17</c:v>
              </c:pt>
              <c:pt idx="2">
                <c:v>0.25</c:v>
              </c:pt>
              <c:pt idx="3">
                <c:v>0.27</c:v>
              </c:pt>
              <c:pt idx="4">
                <c:v>0.14000000000000001</c:v>
              </c:pt>
            </c:numLit>
          </c:val>
          <c:extLst>
            <c:ext xmlns:c16="http://schemas.microsoft.com/office/drawing/2014/chart" uri="{C3380CC4-5D6E-409C-BE32-E72D297353CC}">
              <c16:uniqueId val="{00000000-25B5-486C-84B2-7A2A5A32E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03503"/>
        <c:axId val="1219512623"/>
      </c:barChart>
      <c:valAx>
        <c:axId val="121951262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03503"/>
        <c:crosses val="autoZero"/>
        <c:crossBetween val="between"/>
      </c:valAx>
      <c:catAx>
        <c:axId val="121950350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1262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Sobre a frequência de acesso a esses benefícios: </a:t>
            </a:r>
          </a:p>
        </c:rich>
      </c:tx>
      <c:layout>
        <c:manualLayout>
          <c:xMode val="edge"/>
          <c:yMode val="edge"/>
          <c:x val="0.12406928877902955"/>
          <c:y val="0.1492235738518297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4741234126075031E-2"/>
          <c:y val="0.32240347828709975"/>
          <c:w val="0.97298569102268007"/>
          <c:h val="0.50592992680913673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EE9306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4"/>
              <c:pt idx="0">
                <c:v>Era maior antes da GdL</c:v>
              </c:pt>
              <c:pt idx="1">
                <c:v>Era menor antes da GdL</c:v>
              </c:pt>
              <c:pt idx="2">
                <c:v>Não se alterou, é a mesma antes e depois da GdL</c:v>
              </c:pt>
              <c:pt idx="3">
                <c:v>Não sei dizer</c:v>
              </c:pt>
            </c:strLit>
          </c:cat>
          <c:val>
            <c:numLit>
              <c:formatCode>General</c:formatCode>
              <c:ptCount val="4"/>
              <c:pt idx="0">
                <c:v>0.15</c:v>
              </c:pt>
              <c:pt idx="1">
                <c:v>0.27</c:v>
              </c:pt>
              <c:pt idx="2">
                <c:v>0.5</c:v>
              </c:pt>
              <c:pt idx="3">
                <c:v>0.08</c:v>
              </c:pt>
            </c:numLit>
          </c:val>
          <c:extLst>
            <c:ext xmlns:c16="http://schemas.microsoft.com/office/drawing/2014/chart" uri="{C3380CC4-5D6E-409C-BE32-E72D297353CC}">
              <c16:uniqueId val="{00000000-75D4-4DF5-B44E-A7656728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513583"/>
        <c:axId val="1219518863"/>
      </c:barChart>
      <c:valAx>
        <c:axId val="1219518863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9513583"/>
        <c:crosses val="autoZero"/>
        <c:crossBetween val="between"/>
      </c:valAx>
      <c:catAx>
        <c:axId val="121951358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1886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chemeClr val="tx1"/>
                </a:solidFill>
                <a:latin typeface="Calibri"/>
              </a:defRPr>
            </a:pPr>
            <a:r>
              <a:rPr lang="pt-BR" sz="1800" b="1" i="0" u="none" strike="noStrike" kern="1200" cap="none" spc="0" baseline="0">
                <a:solidFill>
                  <a:schemeClr val="tx1"/>
                </a:solidFill>
                <a:uFillTx/>
                <a:latin typeface="Calibri"/>
              </a:rPr>
              <a:t>Eventos frequentados enquanto era parte da Gol de Letra 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0937527419091169E-2"/>
          <c:y val="0.35272919273810277"/>
          <c:w val="0.96562525687359091"/>
          <c:h val="0.51592233199940396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2EAAD9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4"/>
              <c:pt idx="0">
                <c:v>Relacionados com educação</c:v>
              </c:pt>
              <c:pt idx="1">
                <c:v>Relacionados com atividades esportivas</c:v>
              </c:pt>
              <c:pt idx="2">
                <c:v>Relacionados com arte e cultura</c:v>
              </c:pt>
              <c:pt idx="3">
                <c:v>Não participei.</c:v>
              </c:pt>
            </c:strLit>
          </c:cat>
          <c:val>
            <c:numLit>
              <c:formatCode>General</c:formatCode>
              <c:ptCount val="4"/>
              <c:pt idx="0">
                <c:v>0.56999999999999995</c:v>
              </c:pt>
              <c:pt idx="1">
                <c:v>0.76</c:v>
              </c:pt>
              <c:pt idx="2">
                <c:v>0.57999999999999996</c:v>
              </c:pt>
              <c:pt idx="3">
                <c:v>0.05</c:v>
              </c:pt>
            </c:numLit>
          </c:val>
          <c:extLst>
            <c:ext xmlns:c16="http://schemas.microsoft.com/office/drawing/2014/chart" uri="{C3380CC4-5D6E-409C-BE32-E72D297353CC}">
              <c16:uniqueId val="{00000000-4C48-44EE-9148-2BA7775E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725807"/>
        <c:axId val="1214746447"/>
      </c:barChart>
      <c:valAx>
        <c:axId val="121474644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4725807"/>
        <c:crosses val="autoZero"/>
        <c:crossBetween val="between"/>
      </c:valAx>
      <c:catAx>
        <c:axId val="121472580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4644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spc="0" baseline="0">
                <a:solidFill>
                  <a:srgbClr val="2EAAD9"/>
                </a:solidFill>
                <a:latin typeface="Corbel" pitchFamily="34"/>
              </a:defRPr>
            </a:pPr>
            <a:r>
              <a:rPr lang="pt-BR" sz="1862" b="1" i="0" u="none" strike="noStrike" kern="1200" cap="none" spc="0" baseline="0">
                <a:solidFill>
                  <a:srgbClr val="2EAAD9"/>
                </a:solidFill>
                <a:uFillTx/>
                <a:latin typeface="Calibri" panose="020F0502020204030204" pitchFamily="34" charset="0"/>
              </a:rPr>
              <a:t>O quanto se sente capaz de conquistar esse objetivo?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9508064013839926E-2"/>
          <c:y val="0.47628007899577046"/>
          <c:w val="0.97049193598616001"/>
          <c:h val="0.47114478885018207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2EAAD9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97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Me considero plenamente capaz</c:v>
              </c:pt>
              <c:pt idx="1">
                <c:v>Me considero bastante capaz</c:v>
              </c:pt>
              <c:pt idx="2">
                <c:v>Às vezes me considero capaz e às vezes não</c:v>
              </c:pt>
              <c:pt idx="3">
                <c:v>Me considero um pouco capaz</c:v>
              </c:pt>
              <c:pt idx="4">
                <c:v>Não me considero capaz</c:v>
              </c:pt>
            </c:strLit>
          </c:cat>
          <c:val>
            <c:numLit>
              <c:formatCode>General</c:formatCode>
              <c:ptCount val="5"/>
              <c:pt idx="0">
                <c:v>0.31</c:v>
              </c:pt>
              <c:pt idx="1">
                <c:v>0.44</c:v>
              </c:pt>
              <c:pt idx="2">
                <c:v>0.18</c:v>
              </c:pt>
              <c:pt idx="3">
                <c:v>7.0000000000000007E-2</c:v>
              </c:pt>
              <c:pt idx="4">
                <c:v>0.01</c:v>
              </c:pt>
            </c:numLit>
          </c:val>
          <c:extLst>
            <c:ext xmlns:c16="http://schemas.microsoft.com/office/drawing/2014/chart" uri="{C3380CC4-5D6E-409C-BE32-E72D297353CC}">
              <c16:uniqueId val="{00000000-5DBD-43D2-BE9A-B2B84C101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4732047"/>
        <c:axId val="1214726287"/>
      </c:barChart>
      <c:valAx>
        <c:axId val="121472628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4732047"/>
        <c:crosses val="autoZero"/>
        <c:crossBetween val="between"/>
      </c:valAx>
      <c:catAx>
        <c:axId val="12147320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2628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81259062077758"/>
          <c:y val="0"/>
          <c:w val="0.49896653035206873"/>
          <c:h val="0.74291084965374277"/>
        </c:manualLayout>
      </c:layout>
      <c:barChart>
        <c:barDir val="bar"/>
        <c:grouping val="percentStacked"/>
        <c:varyColors val="0"/>
        <c:ser>
          <c:idx val="0"/>
          <c:order val="0"/>
          <c:tx>
            <c:v>Não me identifico em nada</c:v>
          </c:tx>
          <c:spPr>
            <a:solidFill>
              <a:srgbClr val="1F4E7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09-B643-8545-964707FD63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09-B643-8545-964707FD631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09-B643-8545-964707FD6312}"/>
              </c:ext>
            </c:extLst>
          </c:dPt>
          <c:cat>
            <c:strLit>
              <c:ptCount val="3"/>
              <c:pt idx="0">
                <c:v>Me sinto preparado(a) para a vida adulta e sabia/sei o que fazer ao terminar o ciclo escolar</c:v>
              </c:pt>
              <c:pt idx="1">
                <c:v>Sei quais tarefas consigo fazer com facilidade e quais são minhas habilidades de destaque </c:v>
              </c:pt>
              <c:pt idx="2">
                <c:v>Sei qual tipo de carreira que mais combina com minhas habilidades e interesses pessoais</c:v>
              </c:pt>
            </c:strLit>
          </c:cat>
          <c:val>
            <c:numLit>
              <c:formatCode>General</c:formatCode>
              <c:ptCount val="3"/>
              <c:pt idx="0">
                <c:v>0.05</c:v>
              </c:pt>
              <c:pt idx="1">
                <c:v>0.02</c:v>
              </c:pt>
              <c:pt idx="2">
                <c:v>0.02</c:v>
              </c:pt>
            </c:numLit>
          </c:val>
          <c:extLst>
            <c:ext xmlns:c16="http://schemas.microsoft.com/office/drawing/2014/chart" uri="{C3380CC4-5D6E-409C-BE32-E72D297353CC}">
              <c16:uniqueId val="{00000003-A209-B643-8545-964707FD6312}"/>
            </c:ext>
          </c:extLst>
        </c:ser>
        <c:ser>
          <c:idx val="1"/>
          <c:order val="1"/>
          <c:tx>
            <c:v>Me identifico um pouco</c:v>
          </c:tx>
          <c:spPr>
            <a:solidFill>
              <a:srgbClr val="2E75B6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209-B643-8545-964707FD6312}"/>
              </c:ext>
            </c:extLst>
          </c:dPt>
          <c:cat>
            <c:strLit>
              <c:ptCount val="3"/>
              <c:pt idx="0">
                <c:v>Me sinto preparado(a) para a vida adulta e sabia/sei o que fazer ao terminar o ciclo escolar</c:v>
              </c:pt>
              <c:pt idx="1">
                <c:v>Sei quais tarefas consigo fazer com facilidade e quais são minhas habilidades de destaque </c:v>
              </c:pt>
              <c:pt idx="2">
                <c:v>Sei qual tipo de carreira que mais combina com minhas habilidades e interesses pessoais</c:v>
              </c:pt>
            </c:strLit>
          </c:cat>
          <c:val>
            <c:numLit>
              <c:formatCode>General</c:formatCode>
              <c:ptCount val="3"/>
              <c:pt idx="0">
                <c:v>0.17</c:v>
              </c:pt>
              <c:pt idx="1">
                <c:v>0.08</c:v>
              </c:pt>
              <c:pt idx="2">
                <c:v>0.06</c:v>
              </c:pt>
            </c:numLit>
          </c:val>
          <c:extLst>
            <c:ext xmlns:c16="http://schemas.microsoft.com/office/drawing/2014/chart" uri="{C3380CC4-5D6E-409C-BE32-E72D297353CC}">
              <c16:uniqueId val="{00000005-A209-B643-8545-964707FD6312}"/>
            </c:ext>
          </c:extLst>
        </c:ser>
        <c:ser>
          <c:idx val="2"/>
          <c:order val="2"/>
          <c:tx>
            <c:v>Às vezes me identifico e às vezes não</c:v>
          </c:tx>
          <c:spPr>
            <a:solidFill>
              <a:srgbClr val="9DC3E6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97" b="0" i="0" u="none" strike="noStrike" kern="1200" baseline="0">
                    <a:solidFill>
                      <a:srgbClr val="40404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Me sinto preparado(a) para a vida adulta e sabia/sei o que fazer ao terminar o ciclo escolar</c:v>
              </c:pt>
              <c:pt idx="1">
                <c:v>Sei quais tarefas consigo fazer com facilidade e quais são minhas habilidades de destaque </c:v>
              </c:pt>
              <c:pt idx="2">
                <c:v>Sei qual tipo de carreira que mais combina com minhas habilidades e interesses pessoais</c:v>
              </c:pt>
            </c:strLit>
          </c:cat>
          <c:val>
            <c:numLit>
              <c:formatCode>General</c:formatCode>
              <c:ptCount val="3"/>
              <c:pt idx="0">
                <c:v>0.19</c:v>
              </c:pt>
              <c:pt idx="1">
                <c:v>0.14000000000000001</c:v>
              </c:pt>
              <c:pt idx="2">
                <c:v>0.16</c:v>
              </c:pt>
            </c:numLit>
          </c:val>
          <c:extLst>
            <c:ext xmlns:c16="http://schemas.microsoft.com/office/drawing/2014/chart" uri="{C3380CC4-5D6E-409C-BE32-E72D297353CC}">
              <c16:uniqueId val="{00000006-A209-B643-8545-964707FD6312}"/>
            </c:ext>
          </c:extLst>
        </c:ser>
        <c:ser>
          <c:idx val="3"/>
          <c:order val="3"/>
          <c:tx>
            <c:v>Me identifico bastante</c:v>
          </c:tx>
          <c:spPr>
            <a:solidFill>
              <a:srgbClr val="BDD7EE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97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Me sinto preparado(a) para a vida adulta e sabia/sei o que fazer ao terminar o ciclo escolar</c:v>
              </c:pt>
              <c:pt idx="1">
                <c:v>Sei quais tarefas consigo fazer com facilidade e quais são minhas habilidades de destaque </c:v>
              </c:pt>
              <c:pt idx="2">
                <c:v>Sei qual tipo de carreira que mais combina com minhas habilidades e interesses pessoais</c:v>
              </c:pt>
            </c:strLit>
          </c:cat>
          <c:val>
            <c:numLit>
              <c:formatCode>General</c:formatCode>
              <c:ptCount val="3"/>
              <c:pt idx="0">
                <c:v>0.36</c:v>
              </c:pt>
              <c:pt idx="1">
                <c:v>0.45</c:v>
              </c:pt>
              <c:pt idx="2">
                <c:v>0.4</c:v>
              </c:pt>
            </c:numLit>
          </c:val>
          <c:extLst>
            <c:ext xmlns:c16="http://schemas.microsoft.com/office/drawing/2014/chart" uri="{C3380CC4-5D6E-409C-BE32-E72D297353CC}">
              <c16:uniqueId val="{00000007-A209-B643-8545-964707FD6312}"/>
            </c:ext>
          </c:extLst>
        </c:ser>
        <c:ser>
          <c:idx val="4"/>
          <c:order val="4"/>
          <c:tx>
            <c:v>Me identifico totalmente</c:v>
          </c:tx>
          <c:spPr>
            <a:solidFill>
              <a:srgbClr val="DEEBF7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97" b="0" i="0" u="none" strike="noStrike" kern="1200" baseline="0">
                    <a:solidFill>
                      <a:srgbClr val="40404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Me sinto preparado(a) para a vida adulta e sabia/sei o que fazer ao terminar o ciclo escolar</c:v>
              </c:pt>
              <c:pt idx="1">
                <c:v>Sei quais tarefas consigo fazer com facilidade e quais são minhas habilidades de destaque </c:v>
              </c:pt>
              <c:pt idx="2">
                <c:v>Sei qual tipo de carreira que mais combina com minhas habilidades e interesses pessoais</c:v>
              </c:pt>
            </c:strLit>
          </c:cat>
          <c:val>
            <c:numLit>
              <c:formatCode>General</c:formatCode>
              <c:ptCount val="3"/>
              <c:pt idx="0">
                <c:v>0.23</c:v>
              </c:pt>
              <c:pt idx="1">
                <c:v>0.32</c:v>
              </c:pt>
              <c:pt idx="2">
                <c:v>0.37</c:v>
              </c:pt>
            </c:numLit>
          </c:val>
          <c:extLst>
            <c:ext xmlns:c16="http://schemas.microsoft.com/office/drawing/2014/chart" uri="{C3380CC4-5D6E-409C-BE32-E72D297353CC}">
              <c16:uniqueId val="{00000008-A209-B643-8545-964707FD6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4729647"/>
        <c:axId val="1214731567"/>
      </c:barChart>
      <c:valAx>
        <c:axId val="1214731567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214729647"/>
        <c:crosses val="autoZero"/>
        <c:crossBetween val="between"/>
      </c:valAx>
      <c:catAx>
        <c:axId val="12147296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1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3156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3.2946572458465946E-2"/>
          <c:y val="0.79770182046836802"/>
          <c:w val="0.95216786227717154"/>
          <c:h val="0.1294277853477098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orbel" pitchFamily="34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Atividades realizadas nos últimos 3 meses </a:t>
            </a:r>
          </a:p>
        </c:rich>
      </c:tx>
      <c:layout>
        <c:manualLayout>
          <c:xMode val="edge"/>
          <c:yMode val="edge"/>
          <c:x val="5.6926505738952526E-2"/>
          <c:y val="0.11908632581602939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7187464422488162E-2"/>
          <c:y val="0.25800109777287289"/>
          <c:w val="0.96562495898946898"/>
          <c:h val="0.66970717899175036"/>
        </c:manualLayout>
      </c:layout>
      <c:barChart>
        <c:barDir val="col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8"/>
              <c:pt idx="0">
                <c:v>Leitura e Estudos</c:v>
              </c:pt>
              <c:pt idx="1">
                <c:v>Atividades e práticas esportivas</c:v>
              </c:pt>
              <c:pt idx="2">
                <c:v>Realização de cursos extracurriculares</c:v>
              </c:pt>
              <c:pt idx="3">
                <c:v>Atividades artísticas </c:v>
              </c:pt>
              <c:pt idx="4">
                <c:v>Frequentar oficinas de aprendizagem</c:v>
              </c:pt>
              <c:pt idx="5">
                <c:v>Visitas a museus e exposições</c:v>
              </c:pt>
              <c:pt idx="6">
                <c:v>Visitas/prática de atividades teatrais ou de dança etc.</c:v>
              </c:pt>
              <c:pt idx="7">
                <c:v>Outro</c:v>
              </c:pt>
            </c:strLit>
          </c:cat>
          <c:val>
            <c:numLit>
              <c:formatCode>General</c:formatCode>
              <c:ptCount val="8"/>
              <c:pt idx="0">
                <c:v>0.67</c:v>
              </c:pt>
              <c:pt idx="1">
                <c:v>0.65</c:v>
              </c:pt>
              <c:pt idx="2">
                <c:v>0.41</c:v>
              </c:pt>
              <c:pt idx="3">
                <c:v>0.4</c:v>
              </c:pt>
              <c:pt idx="4">
                <c:v>0.36</c:v>
              </c:pt>
              <c:pt idx="5">
                <c:v>0.32</c:v>
              </c:pt>
              <c:pt idx="6">
                <c:v>0.28999999999999998</c:v>
              </c:pt>
              <c:pt idx="7">
                <c:v>0.06</c:v>
              </c:pt>
            </c:numLit>
          </c:val>
          <c:extLst>
            <c:ext xmlns:c16="http://schemas.microsoft.com/office/drawing/2014/chart" uri="{C3380CC4-5D6E-409C-BE32-E72D297353CC}">
              <c16:uniqueId val="{00000000-CAD8-40DF-A1AA-6857C6937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755087"/>
        <c:axId val="1214752687"/>
      </c:barChart>
      <c:valAx>
        <c:axId val="1214752687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14755087"/>
        <c:crosses val="autoZero"/>
        <c:crossBetween val="between"/>
      </c:valAx>
      <c:catAx>
        <c:axId val="12147550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475268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/>
          <a:lstStyle/>
          <a:p>
            <a:pPr algn="ctr">
              <a:defRPr b="1">
                <a:solidFill>
                  <a:schemeClr val="tx1"/>
                </a:solidFill>
              </a:defRPr>
            </a:pPr>
            <a:r>
              <a:rPr lang="pt-BR" b="1">
                <a:solidFill>
                  <a:schemeClr val="tx1"/>
                </a:solidFill>
              </a:rPr>
              <a:t>Influência da Fundação Gol de Letra na prática de cada atividade:</a:t>
            </a:r>
          </a:p>
        </c:rich>
      </c:tx>
      <c:layout>
        <c:manualLayout>
          <c:xMode val="edge"/>
          <c:yMode val="edge"/>
          <c:x val="0.25346313225262013"/>
          <c:y val="6.0402584920256616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7509508641691405E-2"/>
          <c:y val="0.36242566791432568"/>
          <c:w val="0.97036843065341583"/>
          <c:h val="0.44485711829839109"/>
        </c:manualLayout>
      </c:layout>
      <c:barChart>
        <c:barDir val="col"/>
        <c:grouping val="clustered"/>
        <c:varyColors val="0"/>
        <c:ser>
          <c:idx val="0"/>
          <c:order val="0"/>
          <c:tx>
            <c:v>Não praticava antes, passei a praticar por conta da FGL</c:v>
          </c:tx>
          <c:spPr>
            <a:solidFill>
              <a:srgbClr val="133C2B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Leitura e Estudos</c:v>
              </c:pt>
              <c:pt idx="1">
                <c:v>Atividades e práticas esportivas</c:v>
              </c:pt>
              <c:pt idx="2">
                <c:v>Realização de cursos extracurriculares</c:v>
              </c:pt>
              <c:pt idx="3">
                <c:v>Atividades artísticas </c:v>
              </c:pt>
              <c:pt idx="4">
                <c:v>Frequentar oficinas de aprendizagem</c:v>
              </c:pt>
              <c:pt idx="5">
                <c:v>Visitas/prática de atividades teatrais ou de dança etc.</c:v>
              </c:pt>
              <c:pt idx="6">
                <c:v>Visitas a museus e exposições</c:v>
              </c:pt>
            </c:strLit>
          </c:cat>
          <c:val>
            <c:numLit>
              <c:formatCode>General</c:formatCode>
              <c:ptCount val="7"/>
              <c:pt idx="0">
                <c:v>0.18</c:v>
              </c:pt>
              <c:pt idx="1">
                <c:v>0.33</c:v>
              </c:pt>
              <c:pt idx="2">
                <c:v>0.38</c:v>
              </c:pt>
              <c:pt idx="3">
                <c:v>0.38</c:v>
              </c:pt>
              <c:pt idx="4">
                <c:v>0.46</c:v>
              </c:pt>
              <c:pt idx="5">
                <c:v>0.44</c:v>
              </c:pt>
              <c:pt idx="6">
                <c:v>0.47</c:v>
              </c:pt>
            </c:numLit>
          </c:val>
          <c:extLst>
            <c:ext xmlns:c16="http://schemas.microsoft.com/office/drawing/2014/chart" uri="{C3380CC4-5D6E-409C-BE32-E72D297353CC}">
              <c16:uniqueId val="{00000000-C8AF-41B1-8AFD-D90032ACB0E0}"/>
            </c:ext>
          </c:extLst>
        </c:ser>
        <c:ser>
          <c:idx val="1"/>
          <c:order val="1"/>
          <c:tx>
            <c:v>Praticava pouco, passei a praticar mais com a FGL</c:v>
          </c:tx>
          <c:spPr>
            <a:solidFill>
              <a:srgbClr val="00B050">
                <a:alpha val="63922"/>
              </a:srgb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Leitura e Estudos</c:v>
              </c:pt>
              <c:pt idx="1">
                <c:v>Atividades e práticas esportivas</c:v>
              </c:pt>
              <c:pt idx="2">
                <c:v>Realização de cursos extracurriculares</c:v>
              </c:pt>
              <c:pt idx="3">
                <c:v>Atividades artísticas </c:v>
              </c:pt>
              <c:pt idx="4">
                <c:v>Frequentar oficinas de aprendizagem</c:v>
              </c:pt>
              <c:pt idx="5">
                <c:v>Visitas/prática de atividades teatrais ou de dança etc.</c:v>
              </c:pt>
              <c:pt idx="6">
                <c:v>Visitas a museus e exposições</c:v>
              </c:pt>
            </c:strLit>
          </c:cat>
          <c:val>
            <c:numLit>
              <c:formatCode>General</c:formatCode>
              <c:ptCount val="7"/>
              <c:pt idx="0">
                <c:v>0.41</c:v>
              </c:pt>
              <c:pt idx="1">
                <c:v>0.38</c:v>
              </c:pt>
              <c:pt idx="2">
                <c:v>0.38</c:v>
              </c:pt>
              <c:pt idx="3">
                <c:v>0.35</c:v>
              </c:pt>
              <c:pt idx="4">
                <c:v>0.33</c:v>
              </c:pt>
              <c:pt idx="5">
                <c:v>0.44</c:v>
              </c:pt>
              <c:pt idx="6">
                <c:v>0.36</c:v>
              </c:pt>
            </c:numLit>
          </c:val>
          <c:extLst>
            <c:ext xmlns:c16="http://schemas.microsoft.com/office/drawing/2014/chart" uri="{C3380CC4-5D6E-409C-BE32-E72D297353CC}">
              <c16:uniqueId val="{00000001-C8AF-41B1-8AFD-D90032ACB0E0}"/>
            </c:ext>
          </c:extLst>
        </c:ser>
        <c:ser>
          <c:idx val="2"/>
          <c:order val="2"/>
          <c:tx>
            <c:v>Praticava bastante, passei a praticar ainda mais com a FGL</c:v>
          </c:tx>
          <c:spPr>
            <a:solidFill>
              <a:srgbClr val="00B050">
                <a:alpha val="34902"/>
              </a:srgb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Leitura e Estudos</c:v>
              </c:pt>
              <c:pt idx="1">
                <c:v>Atividades e práticas esportivas</c:v>
              </c:pt>
              <c:pt idx="2">
                <c:v>Realização de cursos extracurriculares</c:v>
              </c:pt>
              <c:pt idx="3">
                <c:v>Atividades artísticas </c:v>
              </c:pt>
              <c:pt idx="4">
                <c:v>Frequentar oficinas de aprendizagem</c:v>
              </c:pt>
              <c:pt idx="5">
                <c:v>Visitas/prática de atividades teatrais ou de dança etc.</c:v>
              </c:pt>
              <c:pt idx="6">
                <c:v>Visitas a museus e exposições</c:v>
              </c:pt>
            </c:strLit>
          </c:cat>
          <c:val>
            <c:numLit>
              <c:formatCode>General</c:formatCode>
              <c:ptCount val="7"/>
              <c:pt idx="0">
                <c:v>0.3</c:v>
              </c:pt>
              <c:pt idx="1">
                <c:v>0.26</c:v>
              </c:pt>
              <c:pt idx="2">
                <c:v>0.16</c:v>
              </c:pt>
              <c:pt idx="3">
                <c:v>0.23</c:v>
              </c:pt>
              <c:pt idx="4">
                <c:v>0.17</c:v>
              </c:pt>
              <c:pt idx="5">
                <c:v>0.09</c:v>
              </c:pt>
              <c:pt idx="6">
                <c:v>0.11</c:v>
              </c:pt>
            </c:numLit>
          </c:val>
          <c:extLst>
            <c:ext xmlns:c16="http://schemas.microsoft.com/office/drawing/2014/chart" uri="{C3380CC4-5D6E-409C-BE32-E72D297353CC}">
              <c16:uniqueId val="{00000002-C8AF-41B1-8AFD-D90032ACB0E0}"/>
            </c:ext>
          </c:extLst>
        </c:ser>
        <c:ser>
          <c:idx val="3"/>
          <c:order val="3"/>
          <c:tx>
            <c:v>Não impactou</c:v>
          </c:tx>
          <c:spPr>
            <a:solidFill>
              <a:srgbClr val="00B050">
                <a:alpha val="20000"/>
              </a:srgb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Leitura e Estudos</c:v>
              </c:pt>
              <c:pt idx="1">
                <c:v>Atividades e práticas esportivas</c:v>
              </c:pt>
              <c:pt idx="2">
                <c:v>Realização de cursos extracurriculares</c:v>
              </c:pt>
              <c:pt idx="3">
                <c:v>Atividades artísticas </c:v>
              </c:pt>
              <c:pt idx="4">
                <c:v>Frequentar oficinas de aprendizagem</c:v>
              </c:pt>
              <c:pt idx="5">
                <c:v>Visitas/prática de atividades teatrais ou de dança etc.</c:v>
              </c:pt>
              <c:pt idx="6">
                <c:v>Visitas a museus e exposições</c:v>
              </c:pt>
            </c:strLit>
          </c:cat>
          <c:val>
            <c:numLit>
              <c:formatCode>General</c:formatCode>
              <c:ptCount val="7"/>
              <c:pt idx="0">
                <c:v>0.11</c:v>
              </c:pt>
              <c:pt idx="1">
                <c:v>0.02</c:v>
              </c:pt>
              <c:pt idx="2">
                <c:v>0.09</c:v>
              </c:pt>
              <c:pt idx="3">
                <c:v>0.03</c:v>
              </c:pt>
              <c:pt idx="4">
                <c:v>0.04</c:v>
              </c:pt>
              <c:pt idx="5">
                <c:v>0.02</c:v>
              </c:pt>
              <c:pt idx="6">
                <c:v>0.06</c:v>
              </c:pt>
            </c:numLit>
          </c:val>
          <c:extLst>
            <c:ext xmlns:c16="http://schemas.microsoft.com/office/drawing/2014/chart" uri="{C3380CC4-5D6E-409C-BE32-E72D297353CC}">
              <c16:uniqueId val="{00000003-C8AF-41B1-8AFD-D90032ACB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757967"/>
        <c:axId val="1214758927"/>
      </c:barChart>
      <c:valAx>
        <c:axId val="121475892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214757967"/>
        <c:crosses val="autoZero"/>
        <c:crossBetween val="between"/>
      </c:valAx>
      <c:catAx>
        <c:axId val="121475796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>
              <a:defRPr sz="1100"/>
            </a:pPr>
            <a:endParaRPr lang="pt-BR"/>
          </a:p>
        </c:txPr>
        <c:crossAx val="1214758927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1486440172707643E-2"/>
          <c:y val="0.17581078300370651"/>
          <c:w val="0.87702690893418023"/>
          <c:h val="0.1082482216531896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2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600" b="1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Nível mais alto que concluiu </a:t>
            </a:r>
          </a:p>
        </c:rich>
      </c:tx>
      <c:layout>
        <c:manualLayout>
          <c:xMode val="edge"/>
          <c:yMode val="edge"/>
          <c:x val="0.21727361092148967"/>
          <c:y val="5.8283778175825918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3.593161722053248E-3"/>
          <c:y val="0.23819450938580214"/>
          <c:w val="0.8841469466616968"/>
          <c:h val="0.70720915867172296"/>
        </c:manualLayout>
      </c:layout>
      <c:barChart>
        <c:barDir val="bar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Não completou o ensino básico </c:v>
              </c:pt>
              <c:pt idx="1">
                <c:v>Completou o Ensino Médio, mas não completou a Faculdade</c:v>
              </c:pt>
              <c:pt idx="2">
                <c:v>Completou curso técnico</c:v>
              </c:pt>
              <c:pt idx="3">
                <c:v>Completou o Ensino Superior (graduação)</c:v>
              </c:pt>
              <c:pt idx="4">
                <c:v>Completou o Ensino Superior (especialização, mestrado, doutorado)</c:v>
              </c:pt>
            </c:strLit>
          </c:cat>
          <c:val>
            <c:numLit>
              <c:formatCode>General</c:formatCode>
              <c:ptCount val="5"/>
              <c:pt idx="0">
                <c:v>7.0000000000000007E-2</c:v>
              </c:pt>
              <c:pt idx="1">
                <c:v>0.68</c:v>
              </c:pt>
              <c:pt idx="2">
                <c:v>0.09</c:v>
              </c:pt>
              <c:pt idx="3">
                <c:v>0.14000000000000001</c:v>
              </c:pt>
              <c:pt idx="4">
                <c:v>0.02</c:v>
              </c:pt>
            </c:numLit>
          </c:val>
          <c:extLst>
            <c:ext xmlns:c16="http://schemas.microsoft.com/office/drawing/2014/chart" uri="{C3380CC4-5D6E-409C-BE32-E72D297353CC}">
              <c16:uniqueId val="{00000000-7E21-4225-85B0-FC7ED9833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537103"/>
        <c:axId val="1219525583"/>
      </c:barChart>
      <c:valAx>
        <c:axId val="1219525583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19537103"/>
        <c:crosses val="autoZero"/>
        <c:crossBetween val="between"/>
      </c:valAx>
      <c:catAx>
        <c:axId val="121953710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2558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862" b="0" i="0" u="none" strike="noStrike" kern="1200" spc="0" baseline="0">
                <a:solidFill>
                  <a:srgbClr val="000000"/>
                </a:solidFill>
                <a:latin typeface="Corbel" pitchFamily="34"/>
              </a:defRPr>
            </a:pP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t>Grau de Ensino que está cursando </a:t>
            </a:r>
          </a:p>
        </c:rich>
      </c:tx>
      <c:layout>
        <c:manualLayout>
          <c:xMode val="edge"/>
          <c:yMode val="edge"/>
          <c:x val="0.15190607970600062"/>
          <c:y val="3.4052494646112465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833018335040123"/>
          <c:y val="0.11518139851561679"/>
          <c:w val="0.52166981664959888"/>
          <c:h val="0.6571114987367207"/>
        </c:manualLayout>
      </c:layout>
      <c:barChart>
        <c:barDir val="bar"/>
        <c:grouping val="clustered"/>
        <c:varyColors val="0"/>
        <c:ser>
          <c:idx val="0"/>
          <c:order val="0"/>
          <c:tx>
            <c:v>Série 1</c:v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orbel" pitchFamily="34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Ensino Fundamental II</c:v>
              </c:pt>
              <c:pt idx="1">
                <c:v>Ensino Médio</c:v>
              </c:pt>
              <c:pt idx="2">
                <c:v>Curso Técnico</c:v>
              </c:pt>
              <c:pt idx="3">
                <c:v>Ensino Superior (graduação)</c:v>
              </c:pt>
              <c:pt idx="4">
                <c:v>Ensino Superior (especialização, mestrado, doutorado)</c:v>
              </c:pt>
            </c:strLit>
          </c:cat>
          <c:val>
            <c:numLit>
              <c:formatCode>General</c:formatCode>
              <c:ptCount val="6"/>
              <c:pt idx="0">
                <c:v>7.0000000000000007E-2</c:v>
              </c:pt>
              <c:pt idx="1">
                <c:v>0.39</c:v>
              </c:pt>
              <c:pt idx="2">
                <c:v>0.02</c:v>
              </c:pt>
              <c:pt idx="3">
                <c:v>0.43</c:v>
              </c:pt>
              <c:pt idx="4">
                <c:v>0.05</c:v>
              </c:pt>
              <c:pt idx="5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1BE6-4C08-B02D-0C8954C30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539023"/>
        <c:axId val="1219533263"/>
      </c:barChart>
      <c:valAx>
        <c:axId val="1219533263"/>
        <c:scaling>
          <c:orientation val="minMax"/>
          <c:max val="0.8"/>
        </c:scaling>
        <c:delete val="1"/>
        <c:axPos val="b"/>
        <c:numFmt formatCode="0%" sourceLinked="0"/>
        <c:majorTickMark val="out"/>
        <c:minorTickMark val="none"/>
        <c:tickLblPos val="nextTo"/>
        <c:crossAx val="1219539023"/>
        <c:crosses val="autoZero"/>
        <c:crossBetween val="between"/>
      </c:valAx>
      <c:catAx>
        <c:axId val="121953902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000000"/>
                </a:solidFill>
                <a:latin typeface="Corbel" pitchFamily="34"/>
              </a:defRPr>
            </a:pPr>
            <a:endParaRPr lang="pt-BR"/>
          </a:p>
        </c:txPr>
        <c:crossAx val="121953326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33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0.85447</cdr:y>
    </cdr:from>
    <cdr:to>
      <cdr:x>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9F35D8-3BAF-62E1-E366-8C8364512E53}"/>
            </a:ext>
          </a:extLst>
        </cdr:cNvPr>
        <cdr:cNvSpPr txBox="1"/>
      </cdr:nvSpPr>
      <cdr:spPr>
        <a:xfrm xmlns:a="http://schemas.openxmlformats.org/drawingml/2006/main">
          <a:off x="1446269" y="3564312"/>
          <a:ext cx="6783320" cy="3992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cap="flat">
          <a:noFill/>
        </a:ln>
      </cdr:spPr>
      <cdr:txBody>
        <a:bodyPr xmlns:a="http://schemas.openxmlformats.org/drawingml/2006/main" vert="horz" wrap="square" lIns="91440" tIns="45720" rIns="91440" bIns="45720" anchor="t" anchorCtr="0" compatLnSpc="0">
          <a:noAutofit/>
        </a:bodyPr>
        <a:lstStyle xmlns:a="http://schemas.openxmlformats.org/drawingml/2006/main"/>
        <a:p xmlns:a="http://schemas.openxmlformats.org/drawingml/2006/main">
          <a:pPr marL="0" marR="0" lvl="0" indent="0" algn="r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endParaRPr lang="pt-BR" sz="1100" b="1" i="0" u="none" strike="noStrike" kern="0" cap="none" spc="0" baseline="0">
            <a:solidFill>
              <a:srgbClr val="000000"/>
            </a:solidFill>
            <a:uFillTx/>
            <a:latin typeface="Calibri"/>
          </a:endParaRPr>
        </a:p>
        <a:p xmlns:a="http://schemas.openxmlformats.org/drawingml/2006/main">
          <a:pPr marL="0" marR="0" lvl="0" indent="0" algn="r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r>
            <a:rPr lang="pt-BR" sz="1100" b="1" i="0" u="none" strike="noStrike" kern="0" cap="none" spc="0" baseline="0">
              <a:solidFill>
                <a:srgbClr val="000000"/>
              </a:solidFill>
              <a:uFillTx/>
              <a:latin typeface="Calibri"/>
            </a:rPr>
            <a:t>***Valores do período de coleta das respostas: 1SM = R$1.412,00</a:t>
          </a:r>
        </a:p>
      </cdr:txBody>
    </cdr:sp>
  </cdr:relSizeAnchor>
  <cdr:relSizeAnchor xmlns:cdr="http://schemas.openxmlformats.org/drawingml/2006/chartDrawing">
    <cdr:from>
      <cdr:x>0</cdr:x>
      <cdr:y>0.84378</cdr:y>
    </cdr:from>
    <cdr:to>
      <cdr:x>1</cdr:x>
      <cdr:y>0.94425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902C10E3-BA9C-58CF-4099-2E6F62BD09CF}"/>
            </a:ext>
          </a:extLst>
        </cdr:cNvPr>
        <cdr:cNvSpPr txBox="1"/>
      </cdr:nvSpPr>
      <cdr:spPr>
        <a:xfrm xmlns:a="http://schemas.openxmlformats.org/drawingml/2006/main">
          <a:off x="0" y="2951205"/>
          <a:ext cx="9606177" cy="351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cap="flat">
          <a:noFill/>
        </a:ln>
      </cdr:spPr>
      <cdr:txBody>
        <a:bodyPr xmlns:a="http://schemas.openxmlformats.org/drawingml/2006/main" vert="horz" wrap="square" lIns="91440" tIns="45720" rIns="91440" bIns="45720" anchor="t" anchorCtr="0" compatLnSpc="0">
          <a:noAutofit/>
        </a:bodyPr>
        <a:lstStyle xmlns:a="http://schemas.openxmlformats.org/drawingml/2006/main"/>
        <a:p xmlns:a="http://schemas.openxmlformats.org/drawingml/2006/main">
          <a:pPr marL="0" marR="0" lvl="0" indent="0" algn="r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r>
            <a:rPr lang="pt-BR" sz="1100" b="1" i="1" u="none" strike="noStrike" kern="0" cap="none" spc="0" baseline="0" dirty="0">
              <a:solidFill>
                <a:srgbClr val="000000"/>
              </a:solidFill>
              <a:uFillTx/>
              <a:latin typeface="Calibri"/>
            </a:rPr>
            <a:t>***Valores do período da coleta: 1SM = R$1.412,00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0.0647</cdr:x>
      <cdr:y>0.88881</cdr:y>
    </cdr:from>
    <cdr:to>
      <cdr:x>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415945F-3C37-403D-EE39-C208A355EEE0}"/>
            </a:ext>
          </a:extLst>
        </cdr:cNvPr>
        <cdr:cNvSpPr txBox="1"/>
      </cdr:nvSpPr>
      <cdr:spPr>
        <a:xfrm xmlns:a="http://schemas.openxmlformats.org/drawingml/2006/main">
          <a:off x="892033" y="3805741"/>
          <a:ext cx="4276191" cy="305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cap="flat">
          <a:noFill/>
        </a:ln>
      </cdr:spPr>
      <cdr:txBody>
        <a:bodyPr xmlns:a="http://schemas.openxmlformats.org/drawingml/2006/main" vert="horz" wrap="square" lIns="91440" tIns="45720" rIns="91440" bIns="45720" anchor="t" anchorCtr="0" compatLnSpc="0">
          <a:noAutofit/>
        </a:bodyPr>
        <a:lstStyle xmlns:a="http://schemas.openxmlformats.org/drawingml/2006/main"/>
        <a:p xmlns:a="http://schemas.openxmlformats.org/drawingml/2006/main">
          <a:pPr marL="0" marR="0" lvl="0" indent="0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r>
            <a:rPr lang="pt-BR" sz="1100" u="none" strike="noStrike" kern="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</a:rPr>
            <a:t>*Amostra composta por pessoas que disseram acessar benefícios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159303B-1127-BC15-89B9-25915273BD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0EF181-59A0-0132-35A8-EA3AE1DDC89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11DC04-2F7C-4587-B3B4-1CF7A10976FE}" type="datetime1">
              <a:rPr lang="en-US" sz="120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9/12/2024</a:t>
            </a:fld>
            <a:endParaRPr lang="en-US" sz="120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D46A9D-B425-E06B-57F7-59C3A883EF4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1735D8-99A0-0B48-2FD9-2D5E581C868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AEAAB6-AB2E-4202-8116-0AC295331BE6}" type="slidenum">
              <a:rPr>
                <a:latin typeface="Calibri" panose="020F0502020204030204" pitchFamily="34" charset="0"/>
              </a:rPr>
              <a:t>‹nº›</a:t>
            </a:fld>
            <a:endParaRPr lang="en-US" sz="120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5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DBEA2A9-8BC1-52EA-FF6E-7B6F0BBCDC3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D95863-3D81-AA4D-4E87-B2B62C6E72D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0C5F6DB-D815-44B5-AECF-B9681ACEC96C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9104DF6-1E02-6321-D0F6-B19EDB531B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96ED9B1E-38AD-55A2-99DA-B7ABD8CCC5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6093AB-C8D4-526E-B7A9-54BD76CA065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610EF5-A543-A1E9-1E0C-4924F2877D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59F0091-DF99-4F6E-BAC1-4CAE0DAEC73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58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35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177" marR="0" lvl="1" indent="0" algn="l" defTabSz="91435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355" marR="0" lvl="2" indent="0" algn="l" defTabSz="91435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532" marR="0" lvl="3" indent="0" algn="l" defTabSz="91435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709" marR="0" lvl="4" indent="0" algn="l" defTabSz="91435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9F0091-DF99-4F6E-BAC1-4CAE0DAEC7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07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9F0091-DF99-4F6E-BAC1-4CAE0DAEC731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95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284BAD-AEC5-B65D-867A-63272936B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2CAA5E-486E-F9EF-342E-2FD8653A3C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87A52F-F29A-ACC1-EF4F-C743FC9ADAF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393DB6-1B30-477C-88DE-A73426BBD6A2}" type="slidenum">
              <a:rPr>
                <a:latin typeface="Calibri" panose="020F0502020204030204" pitchFamily="34" charset="0"/>
              </a:rPr>
              <a:t>63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9F0091-DF99-4F6E-BAC1-4CAE0DAEC731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3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09D8E4-8EB8-0340-0EE3-4F7601391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A6E110-D27D-74DD-A336-81FDA69B1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5CB52-69DB-F4BF-B048-F92C57C95FA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863A0B-E5E0-4070-98AC-D28755C723E0}" type="slidenum">
              <a:rPr>
                <a:latin typeface="Calibri" panose="020F0502020204030204" pitchFamily="34" charset="0"/>
              </a:rPr>
              <a:t>97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9F0091-DF99-4F6E-BAC1-4CAE0DAEC731}" type="slidenum">
              <a:rPr lang="pt-BR" smtClean="0"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9F0091-DF99-4F6E-BAC1-4CAE0DAEC7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27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E9209-10FA-4F53-A4E7-B2FE5C9BF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1F5BD9-9BFC-747B-896F-45657CC3D2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9C6751-F7C8-DCC4-1B65-98B2218DAE2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DCE5EE-4441-4C9F-80D9-606267F6151C}" type="slidenum">
              <a:rPr>
                <a:latin typeface="Calibri" panose="020F0502020204030204" pitchFamily="34" charset="0"/>
              </a:rPr>
              <a:t>5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9F5DAB-F401-5822-F7EF-23924E6B5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E2DA122-8166-7E6A-D469-CCCA430910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FD079E-AB05-5D6F-72A0-F24DCB2CF4F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229D8B-A944-44E0-9FA3-208A052207FE}" type="slidenum">
              <a:rPr>
                <a:latin typeface="Calibri" panose="020F0502020204030204" pitchFamily="34" charset="0"/>
              </a:rPr>
              <a:t>8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7E23376-B4ED-888E-4413-1ED151B5B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EE7D6B-61F5-F3EC-7E03-213DFD3512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55CFB1-F4CF-54EA-8B76-98E1F6E1777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2F4303-771D-4C0D-81BA-482221B9B513}" type="slidenum">
              <a:rPr>
                <a:latin typeface="Calibri" panose="020F0502020204030204" pitchFamily="34" charset="0"/>
              </a:rPr>
              <a:t>22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3C1051-07AE-BF3D-F9DD-F4FC19A8D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870F94-87BE-6749-D80E-A3A95C4D7B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716584-CEF7-AF21-9DFD-82B52A9D722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296951-08F2-4EE6-B324-C80FFFC62B1D}" type="slidenum">
              <a:rPr>
                <a:latin typeface="Calibri" panose="020F0502020204030204" pitchFamily="34" charset="0"/>
              </a:rPr>
              <a:t>23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DBD41C-40B6-65A0-FCA5-717859DD3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AD5BBB-5D40-0ABE-EC52-2322DC0389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AFDB49-4845-7526-2E54-9AEFD4798C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E2C738-6FDD-4E36-8EDC-2FF09B884293}" type="slidenum">
              <a:rPr>
                <a:latin typeface="Calibri" panose="020F0502020204030204" pitchFamily="34" charset="0"/>
              </a:rPr>
              <a:t>29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44A1AA-B32D-694E-0D29-81AA8B384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42181D-BB2F-D147-16BE-E7EFFCF88E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21A0D2-2B45-30E1-1C0C-725462177EC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A95AA4-40A7-4A59-B659-3B0F08DF4979}" type="slidenum">
              <a:rPr>
                <a:latin typeface="Calibri" panose="020F0502020204030204" pitchFamily="34" charset="0"/>
              </a:rPr>
              <a:t>51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E8C923-73B0-4A81-28FE-E4BC8CB5E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09A811-1E06-8C83-68C4-2B11CA4FAF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93A6E2-6B1D-AF4A-68EC-B5CF65798B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235035-14B2-4005-9555-FA47010AFF82}" type="slidenum">
              <a:rPr>
                <a:latin typeface="Calibri" panose="020F0502020204030204" pitchFamily="34" charset="0"/>
              </a:rPr>
              <a:t>54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83B9-620B-7C28-49F9-802829CA45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14002-53CF-E0C3-F180-D7269DF663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8C863-698F-C94D-36B9-4715909559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8E69D6-0D2D-4094-86F6-6E7D1E38A8A4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0BDA5-EEE7-1852-5647-E50A6ABFC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BD2C-D82A-2462-DD3C-0DBCF8C002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1B9AF-2170-463E-9380-685CBB3D10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CEC5C-B848-14F3-5418-D97C2E436E2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034D4-6233-7DF2-F96B-EC49240C85F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8438-36C6-5479-A69E-9FC96C5525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59FA4-EA75-4388-AA64-759A5AEB245E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7CF4-D310-7346-231F-6BDA8CA062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411F8-114B-F0CF-78E9-BDCB3A49E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69EB1-6453-49B9-B639-CBC71947893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2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2ECC-C439-B578-2E92-85CD044B58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505C78-9E26-4117-8787-C5C51B64681B}" type="slidenum">
              <a:t>‹nº›</a:t>
            </a:fld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B8C0A622-C739-70D5-0575-8CE306BB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65" y="5734641"/>
            <a:ext cx="1191582" cy="1191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39D48C0-E6A9-AEA5-B592-1E762B6E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39" y="6202796"/>
            <a:ext cx="1164662" cy="2552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113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12FA7BF-E8CC-1D70-C5EE-429B1703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53" y="5702600"/>
            <a:ext cx="1187841" cy="1187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0CD3C2E-5FBF-B3CD-89B0-7795A5B7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468" y="6254109"/>
            <a:ext cx="1187841" cy="260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878969-28AE-D615-06F3-486BA49338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309" y="5950857"/>
            <a:ext cx="2484141" cy="93958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AF34354-AE5F-1C5D-FA54-D3C366EEEC3D}"/>
              </a:ext>
            </a:extLst>
          </p:cNvPr>
          <p:cNvSpPr/>
          <p:nvPr userDrawn="1"/>
        </p:nvSpPr>
        <p:spPr>
          <a:xfrm>
            <a:off x="11168390" y="6303474"/>
            <a:ext cx="365683" cy="39294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BCC05E-ED0C-0496-BCEC-4A4A792F7CF6}"/>
              </a:ext>
            </a:extLst>
          </p:cNvPr>
          <p:cNvSpPr txBox="1"/>
          <p:nvPr userDrawn="1"/>
        </p:nvSpPr>
        <p:spPr>
          <a:xfrm>
            <a:off x="11163508" y="6354274"/>
            <a:ext cx="48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fld id="{AF46C773-E4F6-FE40-B79A-61114A50E0D1}" type="slidenum">
              <a:rPr lang="pt-BR" sz="1050" b="1" i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pt-BR" sz="105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9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A3F217CF-12B0-4351-5064-BFC58B1B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6995">
            <a:off x="9880710" y="5879338"/>
            <a:ext cx="2510382" cy="1122397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C6448612-5655-4C55-925B-8A2B0AA7C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8053" y="5702600"/>
            <a:ext cx="1187841" cy="1187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AD6B9903-78AD-0853-8C3B-A81A663935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09468" y="6254109"/>
            <a:ext cx="1187841" cy="260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400AB1D-C88A-1B8A-D043-34BE2FDABE0C}"/>
              </a:ext>
            </a:extLst>
          </p:cNvPr>
          <p:cNvSpPr/>
          <p:nvPr userDrawn="1"/>
        </p:nvSpPr>
        <p:spPr>
          <a:xfrm>
            <a:off x="11168390" y="6303474"/>
            <a:ext cx="365683" cy="392947"/>
          </a:xfrm>
          <a:prstGeom prst="ellipse">
            <a:avLst/>
          </a:prstGeom>
          <a:solidFill>
            <a:srgbClr val="BED1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27B36D-1F18-54DD-399A-D29DD67E0FB8}"/>
              </a:ext>
            </a:extLst>
          </p:cNvPr>
          <p:cNvSpPr txBox="1"/>
          <p:nvPr userDrawn="1"/>
        </p:nvSpPr>
        <p:spPr>
          <a:xfrm>
            <a:off x="11163508" y="6354274"/>
            <a:ext cx="48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fld id="{AF46C773-E4F6-FE40-B79A-61114A50E0D1}" type="slidenum">
              <a:rPr lang="pt-BR" sz="1050" b="1" i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pt-BR" sz="105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DEFB8BCC-5ACD-D1C5-8862-8DE57EA9E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85" y="5883088"/>
            <a:ext cx="2519562" cy="100735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A654795B-5DAA-24F6-C815-A27C577F25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8053" y="5702600"/>
            <a:ext cx="1187841" cy="1187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BD2AAF8B-2B05-AE6E-1FDE-CF8A65E6A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09468" y="6254109"/>
            <a:ext cx="1187841" cy="260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83EDC91-D83C-8A60-F52B-501859EC0B0D}"/>
              </a:ext>
            </a:extLst>
          </p:cNvPr>
          <p:cNvSpPr/>
          <p:nvPr userDrawn="1"/>
        </p:nvSpPr>
        <p:spPr>
          <a:xfrm>
            <a:off x="11168390" y="6303474"/>
            <a:ext cx="365683" cy="3929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F920745-9570-30F5-5FDD-09C5F8EB30D5}"/>
              </a:ext>
            </a:extLst>
          </p:cNvPr>
          <p:cNvSpPr txBox="1"/>
          <p:nvPr userDrawn="1"/>
        </p:nvSpPr>
        <p:spPr>
          <a:xfrm>
            <a:off x="11163508" y="6354274"/>
            <a:ext cx="48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fld id="{AF46C773-E4F6-FE40-B79A-61114A50E0D1}" type="slidenum">
              <a:rPr lang="pt-BR" sz="1050" b="1" i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pt-BR" sz="105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71FCD91-B6AF-1315-1A0F-49EAF4173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84" y="5883088"/>
            <a:ext cx="2519562" cy="1007353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941E1E4-C70E-81B5-D95C-84DF92119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8053" y="5702600"/>
            <a:ext cx="1187841" cy="1187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A6A5A3E0-B37B-7086-7ACF-EBF90316C9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09468" y="6254109"/>
            <a:ext cx="1187841" cy="260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6C7DAE-B743-7D5A-8364-89852522CC1C}"/>
              </a:ext>
            </a:extLst>
          </p:cNvPr>
          <p:cNvSpPr/>
          <p:nvPr userDrawn="1"/>
        </p:nvSpPr>
        <p:spPr>
          <a:xfrm>
            <a:off x="11168390" y="6303474"/>
            <a:ext cx="365683" cy="392947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72D3B9-396E-A0F7-1765-737AFCAF0322}"/>
              </a:ext>
            </a:extLst>
          </p:cNvPr>
          <p:cNvSpPr txBox="1"/>
          <p:nvPr userDrawn="1"/>
        </p:nvSpPr>
        <p:spPr>
          <a:xfrm>
            <a:off x="11156784" y="6354274"/>
            <a:ext cx="48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fld id="{AF46C773-E4F6-FE40-B79A-61114A50E0D1}" type="slidenum">
              <a:rPr lang="pt-BR" sz="1050" b="1" i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pt-BR" sz="105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8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83B9B-F55D-CA89-D514-788A93C86B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51D6F-331F-41F3-9ECA-5CE545D42FA6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F8680-08AE-2A07-365F-73AD4D810F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pic>
        <p:nvPicPr>
          <p:cNvPr id="4" name="Imagem 7" descr="Logotipo&#10;&#10;Descrição gerada automaticamente">
            <a:extLst>
              <a:ext uri="{FF2B5EF4-FFF2-40B4-BE49-F238E27FC236}">
                <a16:creationId xmlns:a16="http://schemas.microsoft.com/office/drawing/2014/main" id="{9629B9E5-90BC-B886-85B8-DB796B0C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65" y="5734641"/>
            <a:ext cx="1191582" cy="1191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869EDB3A-9937-CD33-915F-9B9F0C4A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39" y="6202796"/>
            <a:ext cx="1164662" cy="2552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569585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798E-7EE4-E0BA-31BF-4C2B06A5F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CBC65-84F1-3E96-4A0A-489D627910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4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D551D-9297-B871-8167-81D7465B7A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69D93-7D54-3A86-0A19-A00A35E8A1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371D85-AFA7-4BDE-AED1-8F1BB682108B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3161-20DF-611E-A575-B8905A71A2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7B337-F5AE-A737-8600-E5BFAFDF40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57199-08F5-4636-AB91-C3343891CE1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7D84-1134-F450-0797-EE48FACF8C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85DBA-9E0D-84C0-9524-E70A8621B7A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4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1E520-CD70-0AE5-D272-E0EBBB3B58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9BF58-1AEC-30CC-4A21-54FBD07C1E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04623-38D2-4DE8-861A-901C202E485D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C267C-F717-1120-9586-6A2713AC60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6A042-967E-57F1-1038-BE1A8F29F1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E01237-8E3D-484A-9B1A-8E6491E17D0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A9DB7-E385-750A-C9D3-B43E5BC305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0159F-BC23-6B37-C16F-97BA9AD1B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1179-3D09-6FD9-2BDA-EE1783123CE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D9C138C-543E-4A1D-A468-BFA48060CFA5}" type="datetime1">
              <a:rPr lang="pt-BR"/>
              <a:pPr lvl="0"/>
              <a:t>12/09/2024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8672-33F3-CADA-9DAA-3345FBAFE7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D23B2-4867-5E28-1AB7-49224C4606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8B69651-0E08-481B-8310-4345ECAB988D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355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589" marR="0" lvl="0" indent="-228589" algn="l" defTabSz="914355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766" marR="0" lvl="1" indent="-228589" algn="l" defTabSz="914355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943" marR="0" lvl="2" indent="-228589" algn="l" defTabSz="914355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120" marR="0" lvl="3" indent="-228589" algn="l" defTabSz="914355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297" marR="0" lvl="4" indent="-228589" algn="l" defTabSz="914355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7" Type="http://schemas.openxmlformats.org/officeDocument/2006/relationships/image" Target="../media/image14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146.sv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svg"/><Relationship Id="rId4" Type="http://schemas.openxmlformats.org/officeDocument/2006/relationships/image" Target="../media/image8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svg"/><Relationship Id="rId4" Type="http://schemas.openxmlformats.org/officeDocument/2006/relationships/image" Target="../media/image8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svg"/><Relationship Id="rId18" Type="http://schemas.openxmlformats.org/officeDocument/2006/relationships/image" Target="../media/image23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0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24" Type="http://schemas.openxmlformats.org/officeDocument/2006/relationships/image" Target="../media/image26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19.png"/><Relationship Id="rId19" Type="http://schemas.openxmlformats.org/officeDocument/2006/relationships/image" Target="../media/image36.svg"/><Relationship Id="rId4" Type="http://schemas.openxmlformats.org/officeDocument/2006/relationships/image" Target="../media/image16.png"/><Relationship Id="rId9" Type="http://schemas.openxmlformats.org/officeDocument/2006/relationships/image" Target="../media/image26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4.png"/><Relationship Id="rId18" Type="http://schemas.openxmlformats.org/officeDocument/2006/relationships/image" Target="../media/image60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4.svg"/><Relationship Id="rId17" Type="http://schemas.openxmlformats.org/officeDocument/2006/relationships/image" Target="../media/image36.png"/><Relationship Id="rId2" Type="http://schemas.openxmlformats.org/officeDocument/2006/relationships/image" Target="../media/image28.emf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32.png"/><Relationship Id="rId14" Type="http://schemas.openxmlformats.org/officeDocument/2006/relationships/image" Target="../media/image5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29.png"/><Relationship Id="rId4" Type="http://schemas.openxmlformats.org/officeDocument/2006/relationships/image" Target="../media/image6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sv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sv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4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2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sv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sv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71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svg"/><Relationship Id="rId5" Type="http://schemas.openxmlformats.org/officeDocument/2006/relationships/image" Target="../media/image34.png"/><Relationship Id="rId4" Type="http://schemas.openxmlformats.org/officeDocument/2006/relationships/image" Target="../media/image73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56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74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sv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7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80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sv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8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sv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1.svg"/><Relationship Id="rId7" Type="http://schemas.openxmlformats.org/officeDocument/2006/relationships/image" Target="../media/image40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40.sv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34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34.svg"/><Relationship Id="rId7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svg"/><Relationship Id="rId5" Type="http://schemas.openxmlformats.org/officeDocument/2006/relationships/image" Target="../media/image58.png"/><Relationship Id="rId4" Type="http://schemas.openxmlformats.org/officeDocument/2006/relationships/image" Target="../media/image5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sv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36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05.svg"/><Relationship Id="rId7" Type="http://schemas.openxmlformats.org/officeDocument/2006/relationships/image" Target="../media/image108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07.svg"/><Relationship Id="rId4" Type="http://schemas.openxmlformats.org/officeDocument/2006/relationships/image" Target="../media/image63.png"/><Relationship Id="rId9" Type="http://schemas.openxmlformats.org/officeDocument/2006/relationships/image" Target="../media/image110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svg"/><Relationship Id="rId4" Type="http://schemas.openxmlformats.org/officeDocument/2006/relationships/image" Target="../media/image6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sv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122.svg"/><Relationship Id="rId4" Type="http://schemas.openxmlformats.org/officeDocument/2006/relationships/image" Target="../media/image71.png"/><Relationship Id="rId9" Type="http://schemas.openxmlformats.org/officeDocument/2006/relationships/image" Target="../media/image126.sv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sv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sv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sv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svg"/><Relationship Id="rId4" Type="http://schemas.openxmlformats.org/officeDocument/2006/relationships/image" Target="../media/image7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F46066B1-7662-5F49-D9BE-B934F0E1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928" y="-215030"/>
            <a:ext cx="8208003" cy="645680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F130695-C6FC-F1CF-955A-F0334EB8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90" y="4492487"/>
            <a:ext cx="2237116" cy="2237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377F6CA0-83A2-27F8-C458-C976E9147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768" y="5452471"/>
            <a:ext cx="2140760" cy="4692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0E7F82-B98D-9675-0F31-985B8A32F738}"/>
              </a:ext>
            </a:extLst>
          </p:cNvPr>
          <p:cNvSpPr txBox="1"/>
          <p:nvPr/>
        </p:nvSpPr>
        <p:spPr>
          <a:xfrm>
            <a:off x="7250505" y="1281325"/>
            <a:ext cx="2428282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0" b="1" cap="all" spc="-100">
                <a:latin typeface="Calibri" panose="020F0502020204030204" pitchFamily="34" charset="0"/>
              </a:rPr>
              <a:t>GOL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0AB544-FD62-8BBC-2BB4-BE9330E66F91}"/>
              </a:ext>
            </a:extLst>
          </p:cNvPr>
          <p:cNvSpPr txBox="1"/>
          <p:nvPr/>
        </p:nvSpPr>
        <p:spPr>
          <a:xfrm>
            <a:off x="8961461" y="1281325"/>
            <a:ext cx="2428282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0378A6-8908-8A9D-A07C-2A14CC111886}"/>
              </a:ext>
            </a:extLst>
          </p:cNvPr>
          <p:cNvSpPr txBox="1"/>
          <p:nvPr/>
        </p:nvSpPr>
        <p:spPr>
          <a:xfrm>
            <a:off x="7564283" y="2213696"/>
            <a:ext cx="3374639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0" b="1" cap="all" spc="-100">
                <a:latin typeface="Calibri" panose="020F0502020204030204" pitchFamily="34" charset="0"/>
              </a:rPr>
              <a:t>LETRA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B2024E-E450-10B9-749D-7C05BF0CE24A}"/>
              </a:ext>
            </a:extLst>
          </p:cNvPr>
          <p:cNvSpPr txBox="1"/>
          <p:nvPr/>
        </p:nvSpPr>
        <p:spPr>
          <a:xfrm>
            <a:off x="8120550" y="4511597"/>
            <a:ext cx="24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>
                <a:solidFill>
                  <a:srgbClr val="F2A1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400" b="1" i="1">
                <a:latin typeface="Calibri" panose="020F0502020204030204" pitchFamily="34" charset="0"/>
                <a:cs typeface="Calibri" panose="020F0502020204030204" pitchFamily="34" charset="0"/>
              </a:rPr>
              <a:t>Junho.2024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15DC37F-1ABD-5ECA-BAF0-C8FB2661B715}"/>
              </a:ext>
            </a:extLst>
          </p:cNvPr>
          <p:cNvSpPr txBox="1"/>
          <p:nvPr/>
        </p:nvSpPr>
        <p:spPr>
          <a:xfrm>
            <a:off x="7837547" y="3628295"/>
            <a:ext cx="2841612" cy="9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240"/>
              </a:lnSpc>
            </a:pPr>
            <a:r>
              <a:rPr lang="pt-BR" sz="3600" i="1">
                <a:solidFill>
                  <a:srgbClr val="BED1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pt-BR" sz="3600" i="1">
                <a:latin typeface="Calibri Light" panose="020F0302020204030204" pitchFamily="34" charset="0"/>
                <a:cs typeface="Calibri Light" panose="020F0302020204030204" pitchFamily="34" charset="0"/>
              </a:rPr>
              <a:t>Avaliação de</a:t>
            </a:r>
          </a:p>
          <a:p>
            <a:pPr algn="r">
              <a:lnSpc>
                <a:spcPts val="3240"/>
              </a:lnSpc>
            </a:pPr>
            <a:r>
              <a:rPr lang="pt-BR" sz="3600" i="1">
                <a:latin typeface="Calibri Light" panose="020F0302020204030204" pitchFamily="34" charset="0"/>
                <a:cs typeface="Calibri Light" panose="020F0302020204030204" pitchFamily="34" charset="0"/>
              </a:rPr>
              <a:t>impacto social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3"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899525" y="1997552"/>
            <a:ext cx="468270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Teoria de</a:t>
            </a:r>
          </a:p>
        </p:txBody>
      </p:sp>
      <p:sp>
        <p:nvSpPr>
          <p:cNvPr id="15" name="CaixaDeTexto 24">
            <a:extLst>
              <a:ext uri="{FF2B5EF4-FFF2-40B4-BE49-F238E27FC236}">
                <a16:creationId xmlns:a16="http://schemas.microsoft.com/office/drawing/2014/main" id="{F7D96881-07D7-97CB-ACFE-44871B11C0E5}"/>
              </a:ext>
            </a:extLst>
          </p:cNvPr>
          <p:cNvSpPr txBox="1"/>
          <p:nvPr/>
        </p:nvSpPr>
        <p:spPr>
          <a:xfrm>
            <a:off x="3082954" y="2648216"/>
            <a:ext cx="448041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mudança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BB3DB375-EC13-FA6B-5DCC-91861C1A61B3}"/>
              </a:ext>
            </a:extLst>
          </p:cNvPr>
          <p:cNvSpPr txBox="1"/>
          <p:nvPr/>
        </p:nvSpPr>
        <p:spPr>
          <a:xfrm>
            <a:off x="6721773" y="1497390"/>
            <a:ext cx="3956169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Gol de Letra </a:t>
            </a:r>
            <a:r>
              <a:rPr lang="pt-BR" sz="32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devolveu uma escola renovada </a:t>
            </a:r>
            <a:r>
              <a:rPr lang="pt-BR" sz="3200" b="1" cap="all" spc="-100">
                <a:latin typeface="Calibri" panose="020F0502020204030204" pitchFamily="34" charset="0"/>
              </a:rPr>
              <a:t>para a comunidade </a:t>
            </a:r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81E87AAC-ABF8-F625-D935-EDEFF980F1A0}"/>
              </a:ext>
            </a:extLst>
          </p:cNvPr>
          <p:cNvSpPr txBox="1"/>
          <p:nvPr/>
        </p:nvSpPr>
        <p:spPr>
          <a:xfrm>
            <a:off x="1832368" y="2354212"/>
            <a:ext cx="414949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Especialmente no caso de São Paulo, a escola que foi sede da Gol de Letra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recebeu uma renovação e foi devolvida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para a comunidade: uma escola estadual integral com uma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infraestrutura de alta qualidade.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9956F53-2622-EE81-BD8B-DAB8711B21A1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5CBA725-0E3B-FDEA-51C8-9E1F72E20E52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2" descr="Sala de aula com preenchimento sólido">
            <a:extLst>
              <a:ext uri="{FF2B5EF4-FFF2-40B4-BE49-F238E27FC236}">
                <a16:creationId xmlns:a16="http://schemas.microsoft.com/office/drawing/2014/main" id="{93E4D96D-A0A9-75C4-4471-030DEDD5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6022" y="1871458"/>
            <a:ext cx="486920" cy="486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aixaDeTexto 23">
            <a:extLst>
              <a:ext uri="{FF2B5EF4-FFF2-40B4-BE49-F238E27FC236}">
                <a16:creationId xmlns:a16="http://schemas.microsoft.com/office/drawing/2014/main" id="{BAB1D106-85EB-6955-4C6A-845ACB4B5B78}"/>
              </a:ext>
            </a:extLst>
          </p:cNvPr>
          <p:cNvSpPr txBox="1"/>
          <p:nvPr/>
        </p:nvSpPr>
        <p:spPr>
          <a:xfrm>
            <a:off x="1832368" y="1947140"/>
            <a:ext cx="246232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Espaço físico</a:t>
            </a: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722C0000-A4F8-86CD-F41A-EEA4665C3F67}"/>
              </a:ext>
            </a:extLst>
          </p:cNvPr>
          <p:cNvSpPr txBox="1"/>
          <p:nvPr/>
        </p:nvSpPr>
        <p:spPr>
          <a:xfrm>
            <a:off x="1832369" y="1326941"/>
            <a:ext cx="2252022" cy="631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>
                <a:latin typeface="Calibri" panose="020F0502020204030204" pitchFamily="34" charset="0"/>
                <a:cs typeface="Calibri" panose="020F0502020204030204" pitchFamily="34" charset="0"/>
              </a:rPr>
              <a:t> Apoio a educação básica</a:t>
            </a:r>
            <a:endParaRPr lang="pt-BR" sz="2000" i="1" cap="al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62BAEA6B-9D33-BCEF-CFCA-2BF800435001}"/>
              </a:ext>
            </a:extLst>
          </p:cNvPr>
          <p:cNvSpPr/>
          <p:nvPr/>
        </p:nvSpPr>
        <p:spPr>
          <a:xfrm>
            <a:off x="2056933" y="3946711"/>
            <a:ext cx="4054915" cy="142538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E948D3-2EBB-56B9-E736-E03A04EA4E3F}"/>
              </a:ext>
            </a:extLst>
          </p:cNvPr>
          <p:cNvSpPr/>
          <p:nvPr/>
        </p:nvSpPr>
        <p:spPr>
          <a:xfrm>
            <a:off x="1649051" y="4324875"/>
            <a:ext cx="822497" cy="691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22">
            <a:extLst>
              <a:ext uri="{FF2B5EF4-FFF2-40B4-BE49-F238E27FC236}">
                <a16:creationId xmlns:a16="http://schemas.microsoft.com/office/drawing/2014/main" id="{2B1C0DCA-9FF3-A6D2-8455-A7A2793B0DB0}"/>
              </a:ext>
            </a:extLst>
          </p:cNvPr>
          <p:cNvSpPr txBox="1"/>
          <p:nvPr/>
        </p:nvSpPr>
        <p:spPr>
          <a:xfrm>
            <a:off x="2502912" y="4100538"/>
            <a:ext cx="347895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“O trabalho com escola é muito importante para a gente, através da nossa metodologia, influenciar a educação formal.”  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(gestão, São Paulo)</a:t>
            </a:r>
            <a:endParaRPr lang="en-US" sz="1600" b="1">
              <a:solidFill>
                <a:srgbClr val="EE9306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48E2F86-00AC-2272-D8F2-05EE5179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81" y="4358233"/>
            <a:ext cx="557306" cy="557306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3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F33FC4D-D9D2-6CA0-50C6-BBE619A7AA70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A4E0F-9B33-9565-DDFA-8CB5AB22DCC3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EE93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C22B29-802E-09EC-CC48-CCF8141A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22" y="2727105"/>
            <a:ext cx="973540" cy="973540"/>
          </a:xfrm>
          <a:prstGeom prst="rect">
            <a:avLst/>
          </a:prstGeom>
        </p:spPr>
      </p:pic>
      <p:sp>
        <p:nvSpPr>
          <p:cNvPr id="7" name="CaixaDeTexto 1">
            <a:extLst>
              <a:ext uri="{FF2B5EF4-FFF2-40B4-BE49-F238E27FC236}">
                <a16:creationId xmlns:a16="http://schemas.microsoft.com/office/drawing/2014/main" id="{A111B36B-DAF0-B3C7-D5F1-D6A87566DC0A}"/>
              </a:ext>
            </a:extLst>
          </p:cNvPr>
          <p:cNvSpPr txBox="1"/>
          <p:nvPr/>
        </p:nvSpPr>
        <p:spPr>
          <a:xfrm>
            <a:off x="3213750" y="4808169"/>
            <a:ext cx="82108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>
                <a:solidFill>
                  <a:srgbClr val="223E4F"/>
                </a:solidFill>
                <a:latin typeface="Calibri" panose="020F0502020204030204" pitchFamily="34" charset="0"/>
              </a:rPr>
              <a:t>Coordenador ,  São Paulo </a:t>
            </a:r>
            <a:endParaRPr lang="en-US" sz="1400" b="1" cap="all">
              <a:solidFill>
                <a:srgbClr val="223E4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B8E4C3-DF6A-A852-639D-7DA66991397C}"/>
              </a:ext>
            </a:extLst>
          </p:cNvPr>
          <p:cNvSpPr txBox="1"/>
          <p:nvPr/>
        </p:nvSpPr>
        <p:spPr>
          <a:xfrm>
            <a:off x="3213749" y="2130513"/>
            <a:ext cx="6621754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>
                <a:solidFill>
                  <a:srgbClr val="FFFFFF"/>
                </a:solidFill>
                <a:latin typeface="Calibri" panose="020F0502020204030204" pitchFamily="34" charset="0"/>
              </a:rPr>
              <a:t>“A gente não tem como ficar competindo com políticas públicas. </a:t>
            </a:r>
            <a:r>
              <a:rPr lang="pt-BR" sz="2400" b="1" cap="all">
                <a:solidFill>
                  <a:srgbClr val="223E4F"/>
                </a:solidFill>
                <a:latin typeface="Calibri" panose="020F0502020204030204" pitchFamily="34" charset="0"/>
              </a:rPr>
              <a:t>Nosso lugar é pensar como uma fundação que trabalha com educação integral pode contribuir com políticas públicas</a:t>
            </a:r>
            <a:r>
              <a:rPr lang="pt-BR" sz="2400" b="1" cap="all">
                <a:solidFill>
                  <a:srgbClr val="FFFFFF"/>
                </a:solidFill>
                <a:latin typeface="Calibri" panose="020F0502020204030204" pitchFamily="34" charset="0"/>
              </a:rPr>
              <a:t>, tanto na educação como na assistência social. A gente tem contribuído”. </a:t>
            </a:r>
            <a:endParaRPr lang="en-US" sz="2400" b="1" cap="al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44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152848DB-D376-07E6-7597-1CEA0A7133FA}"/>
              </a:ext>
            </a:extLst>
          </p:cNvPr>
          <p:cNvSpPr txBox="1"/>
          <p:nvPr/>
        </p:nvSpPr>
        <p:spPr>
          <a:xfrm>
            <a:off x="7044766" y="944873"/>
            <a:ext cx="3898928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Gol de Letra </a:t>
            </a:r>
            <a:r>
              <a:rPr lang="pt-BR" sz="28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conquistou uma relação positiva com os territórios 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6B7951B5-7F20-5240-8503-B26F8DE169C4}"/>
              </a:ext>
            </a:extLst>
          </p:cNvPr>
          <p:cNvSpPr txBox="1"/>
          <p:nvPr/>
        </p:nvSpPr>
        <p:spPr>
          <a:xfrm>
            <a:off x="1883258" y="1145338"/>
            <a:ext cx="4597520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As mudanças na relação da comunidade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com a Gol de Letra também fornecem um indicativo da qualidade das ações.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 que no 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começo trazia alguns atritos e resistências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por parte da comunidade, muito relacionadas a questões contextuais de cada região, tornou-se uma 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relação de respeito e reconhecimento.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D71BE26-9C9C-E069-2EE2-EF76682C2A04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7AD0713-E6A0-95C1-4F4A-25B65E30B697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1" descr="Vizinhança com preenchimento sólido">
            <a:extLst>
              <a:ext uri="{FF2B5EF4-FFF2-40B4-BE49-F238E27FC236}">
                <a16:creationId xmlns:a16="http://schemas.microsoft.com/office/drawing/2014/main" id="{DE2BDD27-4D23-82BE-2E8A-C479D567F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7428" y="1852814"/>
            <a:ext cx="484107" cy="484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4EB76A09-23A6-2DDE-9964-182F9208C84C}"/>
              </a:ext>
            </a:extLst>
          </p:cNvPr>
          <p:cNvSpPr txBox="1"/>
          <p:nvPr/>
        </p:nvSpPr>
        <p:spPr>
          <a:xfrm>
            <a:off x="1832368" y="691574"/>
            <a:ext cx="3949865" cy="3620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>
                <a:latin typeface="Calibri" panose="020F0502020204030204" pitchFamily="34" charset="0"/>
                <a:cs typeface="Calibri" panose="020F0502020204030204" pitchFamily="34" charset="0"/>
              </a:rPr>
              <a:t> Aceitação da comunidade</a:t>
            </a:r>
            <a:endParaRPr lang="pt-BR" sz="2000" i="1" cap="al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F2602CF1-322C-DC97-3B61-FAF09976ECA8}"/>
              </a:ext>
            </a:extLst>
          </p:cNvPr>
          <p:cNvSpPr/>
          <p:nvPr/>
        </p:nvSpPr>
        <p:spPr>
          <a:xfrm>
            <a:off x="2056934" y="3561131"/>
            <a:ext cx="3617726" cy="811877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2">
            <a:extLst>
              <a:ext uri="{FF2B5EF4-FFF2-40B4-BE49-F238E27FC236}">
                <a16:creationId xmlns:a16="http://schemas.microsoft.com/office/drawing/2014/main" id="{3F6FC918-243D-05F2-BCA8-50065AB60837}"/>
              </a:ext>
            </a:extLst>
          </p:cNvPr>
          <p:cNvSpPr txBox="1"/>
          <p:nvPr/>
        </p:nvSpPr>
        <p:spPr>
          <a:xfrm>
            <a:off x="2502912" y="3714958"/>
            <a:ext cx="303727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camiseta da Gol de Letra era quase um crachá da Globo.” 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  <a:endParaRPr lang="en-US" sz="1400" b="1">
              <a:solidFill>
                <a:srgbClr val="EE9306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7A653F-9A9E-6D55-9073-6FCD5DD005B3}"/>
              </a:ext>
            </a:extLst>
          </p:cNvPr>
          <p:cNvSpPr/>
          <p:nvPr/>
        </p:nvSpPr>
        <p:spPr>
          <a:xfrm>
            <a:off x="1649051" y="3681600"/>
            <a:ext cx="822497" cy="556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E3AB147-D46A-C72E-2ADF-B5BF0144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81" y="3680872"/>
            <a:ext cx="557306" cy="557306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913EFB3-0EBB-12C0-7A9A-D1298156B5FD}"/>
              </a:ext>
            </a:extLst>
          </p:cNvPr>
          <p:cNvGrpSpPr/>
          <p:nvPr/>
        </p:nvGrpSpPr>
        <p:grpSpPr>
          <a:xfrm>
            <a:off x="1543006" y="4588058"/>
            <a:ext cx="4985535" cy="1517618"/>
            <a:chOff x="6543781" y="3098908"/>
            <a:chExt cx="4985535" cy="1517618"/>
          </a:xfrm>
        </p:grpSpPr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D11C7A13-3ADA-016D-3A3B-81F5021F9B4E}"/>
                </a:ext>
              </a:extLst>
            </p:cNvPr>
            <p:cNvSpPr/>
            <p:nvPr/>
          </p:nvSpPr>
          <p:spPr>
            <a:xfrm>
              <a:off x="7044765" y="3098908"/>
              <a:ext cx="4484551" cy="1517618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F2A11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2">
              <a:extLst>
                <a:ext uri="{FF2B5EF4-FFF2-40B4-BE49-F238E27FC236}">
                  <a16:creationId xmlns:a16="http://schemas.microsoft.com/office/drawing/2014/main" id="{CB38D787-BD27-6F2A-6C78-B79B5F194303}"/>
                </a:ext>
              </a:extLst>
            </p:cNvPr>
            <p:cNvSpPr txBox="1"/>
            <p:nvPr/>
          </p:nvSpPr>
          <p:spPr>
            <a:xfrm>
              <a:off x="7397641" y="3252735"/>
              <a:ext cx="4027607" cy="11695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4571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>
                  <a:latin typeface="Calibri" panose="020F0502020204030204" pitchFamily="34" charset="0"/>
                  <a:cs typeface="Times New Roman" pitchFamily="18"/>
                </a:rPr>
                <a:t>“A gente tinha uma validação do Gol de Letra, quando andava com a camiseta da Fundação no bairro. Ninguém sabia quem a gente era, mas se a gente estava com  a camiseta as pessoas abriam as portas da casa pra gente. Era muito louco.” </a:t>
              </a:r>
              <a:r>
                <a:rPr lang="pt-BR" sz="1400" b="1">
                  <a:solidFill>
                    <a:srgbClr val="EE9306"/>
                  </a:solidFill>
                  <a:latin typeface="Calibri" panose="020F0502020204030204" pitchFamily="34" charset="0"/>
                  <a:cs typeface="Times New Roman" pitchFamily="18"/>
                </a:rPr>
                <a:t>(egresso)</a:t>
              </a:r>
              <a:endParaRPr lang="en-US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D72C50-F7CD-3B27-8802-62B41107F000}"/>
                </a:ext>
              </a:extLst>
            </p:cNvPr>
            <p:cNvSpPr/>
            <p:nvPr/>
          </p:nvSpPr>
          <p:spPr>
            <a:xfrm>
              <a:off x="6543781" y="3586599"/>
              <a:ext cx="822497" cy="556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E1D907C-7C4E-053F-BA6C-4D08A23DF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3011" y="3585871"/>
              <a:ext cx="557306" cy="557306"/>
            </a:xfrm>
            <a:prstGeom prst="rect">
              <a:avLst/>
            </a:prstGeom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02DD062-C031-DC43-559C-D146B2805A86}"/>
              </a:ext>
            </a:extLst>
          </p:cNvPr>
          <p:cNvGrpSpPr/>
          <p:nvPr/>
        </p:nvGrpSpPr>
        <p:grpSpPr>
          <a:xfrm>
            <a:off x="6652741" y="3132309"/>
            <a:ext cx="4682977" cy="1929873"/>
            <a:chOff x="1543006" y="4928126"/>
            <a:chExt cx="4682977" cy="1929873"/>
          </a:xfrm>
        </p:grpSpPr>
        <p:sp>
          <p:nvSpPr>
            <p:cNvPr id="24" name="Retângulo Arredondado 23">
              <a:extLst>
                <a:ext uri="{FF2B5EF4-FFF2-40B4-BE49-F238E27FC236}">
                  <a16:creationId xmlns:a16="http://schemas.microsoft.com/office/drawing/2014/main" id="{CE083FB3-C974-779B-7FAF-B99B8B0DBF67}"/>
                </a:ext>
              </a:extLst>
            </p:cNvPr>
            <p:cNvSpPr/>
            <p:nvPr/>
          </p:nvSpPr>
          <p:spPr>
            <a:xfrm>
              <a:off x="2043990" y="4928126"/>
              <a:ext cx="4181993" cy="1929873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F2A11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2">
              <a:extLst>
                <a:ext uri="{FF2B5EF4-FFF2-40B4-BE49-F238E27FC236}">
                  <a16:creationId xmlns:a16="http://schemas.microsoft.com/office/drawing/2014/main" id="{7F7D8E02-DB55-28BD-D48A-95C96CD7F611}"/>
                </a:ext>
              </a:extLst>
            </p:cNvPr>
            <p:cNvSpPr txBox="1"/>
            <p:nvPr/>
          </p:nvSpPr>
          <p:spPr>
            <a:xfrm>
              <a:off x="2396866" y="5081954"/>
              <a:ext cx="3748436" cy="16004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4571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>
                  <a:latin typeface="Calibri" panose="020F0502020204030204" pitchFamily="34" charset="0"/>
                  <a:cs typeface="Times New Roman" pitchFamily="18"/>
                </a:rPr>
                <a:t>“O caso mais importante foi a </a:t>
              </a:r>
              <a:r>
                <a:rPr lang="pt-BR" sz="1400" err="1">
                  <a:latin typeface="Calibri" panose="020F0502020204030204" pitchFamily="34" charset="0"/>
                  <a:cs typeface="Times New Roman" pitchFamily="18"/>
                </a:rPr>
                <a:t>GdL</a:t>
              </a:r>
              <a:r>
                <a:rPr lang="pt-BR" sz="1400">
                  <a:latin typeface="Calibri" panose="020F0502020204030204" pitchFamily="34" charset="0"/>
                  <a:cs typeface="Times New Roman" pitchFamily="18"/>
                </a:rPr>
                <a:t> ter resistido ao Caju todos esses anos, de uma forma independente, sem intervenção política ou local de outras forças, já tivemos sem espaço pra trabalhar e mantivemos a instituição aqui, buscamos alternativas e investimentos, criamos várias possibilidades.” </a:t>
              </a:r>
              <a:r>
                <a:rPr lang="pt-BR" sz="1400" b="1">
                  <a:solidFill>
                    <a:srgbClr val="EE9306"/>
                  </a:solidFill>
                  <a:latin typeface="Calibri" panose="020F0502020204030204" pitchFamily="34" charset="0"/>
                  <a:cs typeface="Times New Roman" pitchFamily="18"/>
                </a:rPr>
                <a:t>(gestão, Rio de Janeiro)</a:t>
              </a:r>
              <a:endParaRPr lang="en-US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5419B-F687-D3FA-75D4-6A41EC7F76AF}"/>
                </a:ext>
              </a:extLst>
            </p:cNvPr>
            <p:cNvSpPr/>
            <p:nvPr/>
          </p:nvSpPr>
          <p:spPr>
            <a:xfrm>
              <a:off x="1543006" y="5415818"/>
              <a:ext cx="822497" cy="556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26C782DE-454E-FBC6-486F-692BE4BCC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2236" y="5415090"/>
              <a:ext cx="557306" cy="5573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9">
            <a:extLst>
              <a:ext uri="{FF2B5EF4-FFF2-40B4-BE49-F238E27FC236}">
                <a16:creationId xmlns:a16="http://schemas.microsoft.com/office/drawing/2014/main" id="{7FFCBB7A-9D72-5216-B055-5ADF4E06F915}"/>
              </a:ext>
            </a:extLst>
          </p:cNvPr>
          <p:cNvSpPr txBox="1"/>
          <p:nvPr/>
        </p:nvSpPr>
        <p:spPr>
          <a:xfrm>
            <a:off x="2116516" y="1522738"/>
            <a:ext cx="3511077" cy="29854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98% </a:t>
            </a:r>
            <a:r>
              <a:rPr lang="pt-BR" sz="32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estão satisfeitos </a:t>
            </a:r>
            <a:r>
              <a:rPr lang="pt-BR" sz="3200" b="1" cap="all" spc="-100">
                <a:latin typeface="Calibri" panose="020F0502020204030204" pitchFamily="34" charset="0"/>
              </a:rPr>
              <a:t>com a trajetória nos projetos da gol de letra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 cap="all">
                <a:solidFill>
                  <a:srgbClr val="76717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*soma de  “satisfeito” com “muito satisfeito”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27F6D9AF-27F7-C112-DE4B-BC0B2D410C91}"/>
              </a:ext>
            </a:extLst>
          </p:cNvPr>
          <p:cNvSpPr txBox="1"/>
          <p:nvPr/>
        </p:nvSpPr>
        <p:spPr>
          <a:xfrm>
            <a:off x="2145044" y="5930146"/>
            <a:ext cx="3748959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P52.  Você recomendou os projetos da 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para alguém? Incentivou a participação de outras crianças e jovens?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=423  – base total)</a:t>
            </a:r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7A7DC0CB-9360-D3AF-8C54-08B7E3BED5A5}"/>
              </a:ext>
            </a:extLst>
          </p:cNvPr>
          <p:cNvSpPr txBox="1"/>
          <p:nvPr/>
        </p:nvSpPr>
        <p:spPr>
          <a:xfrm>
            <a:off x="2146124" y="5560814"/>
            <a:ext cx="30464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 P51.  Qual o nível de satisfação que você tem com a sua trajetória nos projetos da 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=423 – base total)</a:t>
            </a:r>
          </a:p>
        </p:txBody>
      </p:sp>
      <p:sp>
        <p:nvSpPr>
          <p:cNvPr id="7" name="CaixaDeTexto 14">
            <a:extLst>
              <a:ext uri="{FF2B5EF4-FFF2-40B4-BE49-F238E27FC236}">
                <a16:creationId xmlns:a16="http://schemas.microsoft.com/office/drawing/2014/main" id="{8223896D-29F7-F3A3-9BC4-AF300AAEFF89}"/>
              </a:ext>
            </a:extLst>
          </p:cNvPr>
          <p:cNvSpPr txBox="1"/>
          <p:nvPr/>
        </p:nvSpPr>
        <p:spPr>
          <a:xfrm>
            <a:off x="6670913" y="1522738"/>
            <a:ext cx="3441275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100% </a:t>
            </a:r>
            <a:r>
              <a:rPr lang="pt-BR" sz="2800" b="1" cap="all" spc="-100">
                <a:latin typeface="Calibri" panose="020F0502020204030204" pitchFamily="34" charset="0"/>
              </a:rPr>
              <a:t>já </a:t>
            </a:r>
            <a:r>
              <a:rPr lang="pt-BR" sz="28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recomendaram ou recomendariam </a:t>
            </a:r>
            <a:r>
              <a:rPr lang="pt-BR" sz="2800" b="1" cap="all" spc="-100">
                <a:latin typeface="Calibri" panose="020F0502020204030204" pitchFamily="34" charset="0"/>
              </a:rPr>
              <a:t>os projetos </a:t>
            </a:r>
            <a:r>
              <a:rPr lang="pt-BR" sz="2800" b="1" cap="all" spc="-100" err="1">
                <a:latin typeface="Calibri" panose="020F0502020204030204" pitchFamily="34" charset="0"/>
              </a:rPr>
              <a:t>dA</a:t>
            </a:r>
            <a:r>
              <a:rPr lang="pt-BR" sz="2800" b="1" cap="all" spc="-100">
                <a:latin typeface="Calibri" panose="020F0502020204030204" pitchFamily="34" charset="0"/>
              </a:rPr>
              <a:t> gol de letra para outras pessoas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3005C0A-3AB5-75F8-DC65-3BEE2A58A9E8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98F27B1-F425-E0B8-0B11-3AA539936741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2" descr="Excelente com preenchimento sólido">
            <a:extLst>
              <a:ext uri="{FF2B5EF4-FFF2-40B4-BE49-F238E27FC236}">
                <a16:creationId xmlns:a16="http://schemas.microsoft.com/office/drawing/2014/main" id="{66ED15D8-3B0B-DEF5-4F43-E6BCAA58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129" y="1806478"/>
            <a:ext cx="577612" cy="5776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899525" y="2535433"/>
            <a:ext cx="648471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07_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desafios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8835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3">
            <a:extLst>
              <a:ext uri="{FF2B5EF4-FFF2-40B4-BE49-F238E27FC236}">
                <a16:creationId xmlns:a16="http://schemas.microsoft.com/office/drawing/2014/main" id="{A0DFC8F7-3D83-C4DB-9AD1-ED30020DBD8B}"/>
              </a:ext>
            </a:extLst>
          </p:cNvPr>
          <p:cNvSpPr txBox="1"/>
          <p:nvPr/>
        </p:nvSpPr>
        <p:spPr>
          <a:xfrm>
            <a:off x="1786041" y="1701394"/>
            <a:ext cx="258425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Limites de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atuação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8800978-E494-6F7E-120D-332029D66430}"/>
              </a:ext>
            </a:extLst>
          </p:cNvPr>
          <p:cNvCxnSpPr>
            <a:cxnSpLocks/>
          </p:cNvCxnSpPr>
          <p:nvPr/>
        </p:nvCxnSpPr>
        <p:spPr>
          <a:xfrm>
            <a:off x="1260557" y="867335"/>
            <a:ext cx="0" cy="5990665"/>
          </a:xfrm>
          <a:prstGeom prst="line">
            <a:avLst/>
          </a:prstGeom>
          <a:ln w="22225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4CA4EA9-D9DA-8D47-5719-135636A75C39}"/>
              </a:ext>
            </a:extLst>
          </p:cNvPr>
          <p:cNvSpPr/>
          <p:nvPr/>
        </p:nvSpPr>
        <p:spPr>
          <a:xfrm>
            <a:off x="816811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5" descr="Quebra-cabeças com preenchimento sólido">
            <a:extLst>
              <a:ext uri="{FF2B5EF4-FFF2-40B4-BE49-F238E27FC236}">
                <a16:creationId xmlns:a16="http://schemas.microsoft.com/office/drawing/2014/main" id="{C0AC30FF-2000-90A2-7AC2-7D8DF3C6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8993" y="1875864"/>
            <a:ext cx="510395" cy="510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E2D57D-237F-9575-7EF3-EB35CC05F8E1}"/>
              </a:ext>
            </a:extLst>
          </p:cNvPr>
          <p:cNvSpPr txBox="1"/>
          <p:nvPr/>
        </p:nvSpPr>
        <p:spPr>
          <a:xfrm>
            <a:off x="1786040" y="2292264"/>
            <a:ext cx="3296943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principal sugestão que os entrevistados apontam para a Gol de Letra é a possibilidade de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receber mais beneficiários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e abranger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novos públicos alvo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com os programas.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Por um lado, essas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sugestões reforçam a qualidade as ações da Gol de Letra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 o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reconhecimento da comunidade.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Por outro, nas entrevistas alguns beneficiários indicam que 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os processos de seleção dos beneficiários não são muito claros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e por vezes há uma sensação de que a Fundação não é </a:t>
            </a:r>
            <a:b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</a:b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para todos. 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FAB8B6B-1EFA-2D6F-9F87-D64DABC17625}"/>
              </a:ext>
            </a:extLst>
          </p:cNvPr>
          <p:cNvCxnSpPr>
            <a:cxnSpLocks/>
          </p:cNvCxnSpPr>
          <p:nvPr/>
        </p:nvCxnSpPr>
        <p:spPr>
          <a:xfrm>
            <a:off x="5823616" y="-13447"/>
            <a:ext cx="0" cy="4329953"/>
          </a:xfrm>
          <a:prstGeom prst="line">
            <a:avLst/>
          </a:prstGeom>
          <a:ln w="22225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22A8882-DDA4-B351-46D9-0B94F0547F4D}"/>
              </a:ext>
            </a:extLst>
          </p:cNvPr>
          <p:cNvSpPr/>
          <p:nvPr/>
        </p:nvSpPr>
        <p:spPr>
          <a:xfrm>
            <a:off x="5379870" y="841720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Gráfico 5" descr="Quebra-cabeças com preenchimento sólido">
            <a:extLst>
              <a:ext uri="{FF2B5EF4-FFF2-40B4-BE49-F238E27FC236}">
                <a16:creationId xmlns:a16="http://schemas.microsoft.com/office/drawing/2014/main" id="{7E4D4762-19D5-1F6A-1715-76EA1281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22052" y="1016190"/>
            <a:ext cx="510395" cy="510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CaixaDeTexto 3">
            <a:extLst>
              <a:ext uri="{FF2B5EF4-FFF2-40B4-BE49-F238E27FC236}">
                <a16:creationId xmlns:a16="http://schemas.microsoft.com/office/drawing/2014/main" id="{DCEE7074-E432-7CE8-9F86-DE48D9E6F04E}"/>
              </a:ext>
            </a:extLst>
          </p:cNvPr>
          <p:cNvSpPr txBox="1"/>
          <p:nvPr/>
        </p:nvSpPr>
        <p:spPr>
          <a:xfrm>
            <a:off x="6476193" y="753035"/>
            <a:ext cx="258425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Inacessibilidade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CaixaDeTexto 13">
            <a:extLst>
              <a:ext uri="{FF2B5EF4-FFF2-40B4-BE49-F238E27FC236}">
                <a16:creationId xmlns:a16="http://schemas.microsoft.com/office/drawing/2014/main" id="{D7DCAECB-4020-8233-66CB-1BC726474C4E}"/>
              </a:ext>
            </a:extLst>
          </p:cNvPr>
          <p:cNvSpPr txBox="1"/>
          <p:nvPr/>
        </p:nvSpPr>
        <p:spPr>
          <a:xfrm>
            <a:off x="6508482" y="1240302"/>
            <a:ext cx="469964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Para pessoas que possuem um contato menor com a Fundação, pode ocorrer uma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sensação de inacessibilidade e não pertencimento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 com a Gol de Letra.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No Rio de Janeiro, entrevistados mencionam que 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criação do muro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, apesar de ter trazido segurança,  também trouxe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um distanciamento com a Fundação.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O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contraste do espaço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da Gol de Letra com a região também pode trazem um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distanciamento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, segundo coordenadores, especialmente com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famílias mais vulneráveis.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Para quem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não tem filhos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</a:rPr>
              <a:t>em idade escolar há uma percepção de que 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Fundação não pode ser acessada.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99F09AD-BFB4-EC09-4630-7A26E5555666}"/>
              </a:ext>
            </a:extLst>
          </p:cNvPr>
          <p:cNvGrpSpPr/>
          <p:nvPr/>
        </p:nvGrpSpPr>
        <p:grpSpPr>
          <a:xfrm>
            <a:off x="6318123" y="4713438"/>
            <a:ext cx="4815025" cy="812025"/>
            <a:chOff x="6855947" y="5185364"/>
            <a:chExt cx="4815025" cy="812025"/>
          </a:xfrm>
        </p:grpSpPr>
        <p:sp>
          <p:nvSpPr>
            <p:cNvPr id="33" name="Retângulo Arredondado 32">
              <a:extLst>
                <a:ext uri="{FF2B5EF4-FFF2-40B4-BE49-F238E27FC236}">
                  <a16:creationId xmlns:a16="http://schemas.microsoft.com/office/drawing/2014/main" id="{6E2F3EDA-FC86-8147-B831-D6BE2A0D0A9D}"/>
                </a:ext>
              </a:extLst>
            </p:cNvPr>
            <p:cNvSpPr/>
            <p:nvPr/>
          </p:nvSpPr>
          <p:spPr>
            <a:xfrm>
              <a:off x="7152624" y="5185364"/>
              <a:ext cx="4518347" cy="81202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2EAA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22">
              <a:extLst>
                <a:ext uri="{FF2B5EF4-FFF2-40B4-BE49-F238E27FC236}">
                  <a16:creationId xmlns:a16="http://schemas.microsoft.com/office/drawing/2014/main" id="{BBFD1CA1-C2A6-17BF-2BF0-A3DC7E321D37}"/>
                </a:ext>
              </a:extLst>
            </p:cNvPr>
            <p:cNvSpPr txBox="1"/>
            <p:nvPr/>
          </p:nvSpPr>
          <p:spPr>
            <a:xfrm>
              <a:off x="7395785" y="5285918"/>
              <a:ext cx="4275187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4571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>
                  <a:latin typeface="Calibri" panose="020F0502020204030204" pitchFamily="34" charset="0"/>
                  <a:cs typeface="Times New Roman" pitchFamily="18"/>
                </a:rPr>
                <a:t>“Ouço muito: nossa, nunca tinha vindo aqui, achei que só podia vir quem tinha filho.” </a:t>
              </a:r>
              <a:r>
                <a:rPr lang="pt-BR" sz="1400" b="1">
                  <a:solidFill>
                    <a:srgbClr val="2EAAD9"/>
                  </a:solidFill>
                  <a:latin typeface="Calibri" panose="020F0502020204030204" pitchFamily="34" charset="0"/>
                  <a:cs typeface="Times New Roman" pitchFamily="18"/>
                </a:rPr>
                <a:t>(gestão, São Paulo)</a:t>
              </a:r>
              <a:endParaRPr lang="en-US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23FEDA-6492-7CC4-4076-6AB2AFCBC5F5}"/>
                </a:ext>
              </a:extLst>
            </p:cNvPr>
            <p:cNvSpPr/>
            <p:nvPr/>
          </p:nvSpPr>
          <p:spPr>
            <a:xfrm>
              <a:off x="6855947" y="5305833"/>
              <a:ext cx="539837" cy="617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90A69EF4-F2EE-EE67-7E8D-C029A49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6120" y="5355003"/>
              <a:ext cx="499494" cy="499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54629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596966" y="1748535"/>
            <a:ext cx="648471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08_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Conclusão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5B3C22-89E2-7A56-CEDA-6B4536A11C8D}"/>
              </a:ext>
            </a:extLst>
          </p:cNvPr>
          <p:cNvSpPr txBox="1"/>
          <p:nvPr/>
        </p:nvSpPr>
        <p:spPr>
          <a:xfrm>
            <a:off x="2787267" y="2690579"/>
            <a:ext cx="5435610" cy="9187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Resultados previstos na teoria de mudança </a:t>
            </a:r>
          </a:p>
        </p:txBody>
      </p:sp>
    </p:spTree>
    <p:extLst>
      <p:ext uri="{BB962C8B-B14F-4D97-AF65-F5344CB8AC3E}">
        <p14:creationId xmlns:p14="http://schemas.microsoft.com/office/powerpoint/2010/main" val="5182789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8551205D-CFBD-0F01-2747-53A657727A06}"/>
              </a:ext>
            </a:extLst>
          </p:cNvPr>
          <p:cNvSpPr txBox="1"/>
          <p:nvPr/>
        </p:nvSpPr>
        <p:spPr>
          <a:xfrm>
            <a:off x="1073312" y="1102091"/>
            <a:ext cx="298097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Conclusão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F561A94-2B39-2D4B-F531-8C6E696760AF}"/>
              </a:ext>
            </a:extLst>
          </p:cNvPr>
          <p:cNvCxnSpPr>
            <a:cxnSpLocks/>
          </p:cNvCxnSpPr>
          <p:nvPr/>
        </p:nvCxnSpPr>
        <p:spPr>
          <a:xfrm>
            <a:off x="1517749" y="1734671"/>
            <a:ext cx="0" cy="5123329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4A660D7-1C9E-103E-56B5-6D0EC0579317}"/>
              </a:ext>
            </a:extLst>
          </p:cNvPr>
          <p:cNvSpPr/>
          <p:nvPr/>
        </p:nvSpPr>
        <p:spPr>
          <a:xfrm>
            <a:off x="1408730" y="2603431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206CF5-616B-E3FF-96AD-3AC57E0362A2}"/>
              </a:ext>
            </a:extLst>
          </p:cNvPr>
          <p:cNvSpPr/>
          <p:nvPr/>
        </p:nvSpPr>
        <p:spPr>
          <a:xfrm>
            <a:off x="1408730" y="4258179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23">
            <a:extLst>
              <a:ext uri="{FF2B5EF4-FFF2-40B4-BE49-F238E27FC236}">
                <a16:creationId xmlns:a16="http://schemas.microsoft.com/office/drawing/2014/main" id="{CDF92491-5884-B830-DF4A-577FB1E9B402}"/>
              </a:ext>
            </a:extLst>
          </p:cNvPr>
          <p:cNvSpPr txBox="1"/>
          <p:nvPr/>
        </p:nvSpPr>
        <p:spPr>
          <a:xfrm>
            <a:off x="1873357" y="2240557"/>
            <a:ext cx="831950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Os dados qualitativos e quantitativos encontrados na avaliação apontam que </a:t>
            </a: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os resultados obtidos com as ações da Gol de Letra são compatíveis com os previstos na teoria de mudança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e com a </a:t>
            </a: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intencionalidade dos programas. </a:t>
            </a: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75EC59C1-6FAB-40B9-7B4B-3D873666FC00}"/>
              </a:ext>
            </a:extLst>
          </p:cNvPr>
          <p:cNvSpPr txBox="1"/>
          <p:nvPr/>
        </p:nvSpPr>
        <p:spPr>
          <a:xfrm>
            <a:off x="1873358" y="3621237"/>
            <a:ext cx="8534664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Os impactos para diferentes perfis (crianças, jovens e adolescentes) aparecem de forma semelhante, tanto pela possibilidade do mesmo beneficiário participar de múltiplas iniciativas, mas principalmente </a:t>
            </a: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pelos impactos se darem muito pela imersão no ambiente da Gol de Letra, mais do que programas específicos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. Ainda assim, na etapa qualitativa fica claro que os beneficiários com maior imersão na Fundação Gol de Letra, demonstram resultados com maior profundidade.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8551205D-CFBD-0F01-2747-53A657727A06}"/>
              </a:ext>
            </a:extLst>
          </p:cNvPr>
          <p:cNvSpPr txBox="1"/>
          <p:nvPr/>
        </p:nvSpPr>
        <p:spPr>
          <a:xfrm>
            <a:off x="1073312" y="840555"/>
            <a:ext cx="298097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Conclusão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F561A94-2B39-2D4B-F531-8C6E696760AF}"/>
              </a:ext>
            </a:extLst>
          </p:cNvPr>
          <p:cNvCxnSpPr>
            <a:cxnSpLocks/>
          </p:cNvCxnSpPr>
          <p:nvPr/>
        </p:nvCxnSpPr>
        <p:spPr>
          <a:xfrm>
            <a:off x="1517749" y="1425330"/>
            <a:ext cx="0" cy="5432670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4A660D7-1C9E-103E-56B5-6D0EC0579317}"/>
              </a:ext>
            </a:extLst>
          </p:cNvPr>
          <p:cNvSpPr/>
          <p:nvPr/>
        </p:nvSpPr>
        <p:spPr>
          <a:xfrm>
            <a:off x="1408730" y="2284165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206CF5-616B-E3FF-96AD-3AC57E0362A2}"/>
              </a:ext>
            </a:extLst>
          </p:cNvPr>
          <p:cNvSpPr/>
          <p:nvPr/>
        </p:nvSpPr>
        <p:spPr>
          <a:xfrm>
            <a:off x="1408730" y="3633888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870E06A7-7D34-EF8D-FCCA-FB233F9400A5}"/>
              </a:ext>
            </a:extLst>
          </p:cNvPr>
          <p:cNvSpPr txBox="1"/>
          <p:nvPr/>
        </p:nvSpPr>
        <p:spPr>
          <a:xfrm>
            <a:off x="1899070" y="3255626"/>
            <a:ext cx="9023070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Gol de Letra contribui ainda para que os beneficiários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acessem espaços,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como o ensino superior, redes pessoais e trabalhos,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que os impulsionam para mudanças concretas de vida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como um aumento de renda. Esses resultados, porém, não são identificados de forma difundida, e sim em uma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parcela menor dos beneficiários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 reconhecendo as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limitações e obstáculos que o contexto oferece para conquistá-los.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730B19D5-DD92-EF93-5B32-BA920E912C42}"/>
              </a:ext>
            </a:extLst>
          </p:cNvPr>
          <p:cNvSpPr txBox="1"/>
          <p:nvPr/>
        </p:nvSpPr>
        <p:spPr>
          <a:xfrm>
            <a:off x="1899070" y="4372479"/>
            <a:ext cx="9277593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atuação nas comunidade apresenta resultados mais limitados em comparação aos demais públicos. 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permeabilidade da Gol de Letra se dá especialmente entre as famílias dos participantes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não possuindo grandes influências na comunidade como um todo, a não ser de forma muito pontual. O impacto mais relevante que a Gol de Letra possui nas comunidades, se relaciona 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atuação dentro das escolas, que permite que um número maior de crianças entrem em contato com as atividades da fundação.</a:t>
            </a:r>
          </a:p>
        </p:txBody>
      </p:sp>
      <p:sp>
        <p:nvSpPr>
          <p:cNvPr id="4" name="CaixaDeTexto 11">
            <a:extLst>
              <a:ext uri="{FF2B5EF4-FFF2-40B4-BE49-F238E27FC236}">
                <a16:creationId xmlns:a16="http://schemas.microsoft.com/office/drawing/2014/main" id="{06C84C69-3C3A-75B4-36B0-5307E836FEBF}"/>
              </a:ext>
            </a:extLst>
          </p:cNvPr>
          <p:cNvSpPr txBox="1"/>
          <p:nvPr/>
        </p:nvSpPr>
        <p:spPr>
          <a:xfrm>
            <a:off x="1882748" y="1674958"/>
            <a:ext cx="8900522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Os impactos classificados como “de nível 1” são os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mais significativos e potentes obtidos pela fundação Gol de Letra.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Eles são observados, em diferentes níveis,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em praticamente todos os beneficiários,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independentemente do nível de imersão ou do programa realizado. Esses resultados, que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trazem mudanças subjetivas permanentes na vida dos egressos, os acompanham para toda a vida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independente das mudanças concretas que venham a ocorrer. Esses mesmos resultados permitem que parte dos beneficiários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conquistem trajetórias que permitem quebrar ciclos intergeracionais de pobreza.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D249AD-3CDD-B730-2832-B30ACBC5464F}"/>
              </a:ext>
            </a:extLst>
          </p:cNvPr>
          <p:cNvSpPr/>
          <p:nvPr/>
        </p:nvSpPr>
        <p:spPr>
          <a:xfrm>
            <a:off x="1408730" y="4785318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385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6B94-D262-BBEA-A374-69C0867A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EB4B4931-0E4C-5642-BD74-E6DC38A7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9897"/>
              </p:ext>
            </p:extLst>
          </p:nvPr>
        </p:nvGraphicFramePr>
        <p:xfrm>
          <a:off x="545163" y="1232333"/>
          <a:ext cx="5077585" cy="477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85">
                  <a:extLst>
                    <a:ext uri="{9D8B030D-6E8A-4147-A177-3AD203B41FA5}">
                      <a16:colId xmlns:a16="http://schemas.microsoft.com/office/drawing/2014/main" val="2564616375"/>
                    </a:ext>
                  </a:extLst>
                </a:gridCol>
              </a:tblGrid>
              <a:tr h="44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com conhecimento e realização de  práticas esportivas educacionais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32441"/>
                  </a:ext>
                </a:extLst>
              </a:tr>
              <a:tr h="587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Público com maior repertório cultural e  intelectual</a:t>
                      </a:r>
                      <a:endParaRPr lang="pt-BR" sz="1200" b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33295"/>
                  </a:ext>
                </a:extLst>
              </a:tr>
              <a:tr h="43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Inserindo práticas esportivas educacionais</a:t>
                      </a:r>
                      <a:r>
                        <a:rPr lang="pt-BR" sz="1200" b="0">
                          <a:solidFill>
                            <a:srgbClr val="0000FF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em seus estilos de vida</a:t>
                      </a:r>
                      <a:endParaRPr kumimoji="0" lang="pt-BR" sz="12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690729"/>
                  </a:ext>
                </a:extLst>
              </a:tr>
              <a:tr h="466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Frequentando oficinas, espaços e eventos culturais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814773"/>
                  </a:ext>
                </a:extLst>
              </a:tr>
              <a:tr h="466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Realizando práticas artísticas e educacionais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784164"/>
                  </a:ext>
                </a:extLst>
              </a:tr>
              <a:tr h="526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Formação de jovens monitores como protagonistas </a:t>
                      </a: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</a:t>
                      </a:r>
                      <a:r>
                        <a:rPr kumimoji="0"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 multiplicação educacional, cultural e esportiva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269467"/>
                  </a:ext>
                </a:extLst>
              </a:tr>
              <a:tr h="381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Atuando na multiplicação de práticas esportivas e culturais educacionais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/>
                      <a:endParaRPr lang="pt-BR" sz="1200" b="0">
                        <a:latin typeface="Corbel" panose="020B0503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18136"/>
                  </a:ext>
                </a:extLst>
              </a:tr>
              <a:tr h="651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Fortalecer  a educação integral e disseminar culturas esportiva, educacional e artística como meios de desenvolvimento pessoal e social</a:t>
                      </a:r>
                    </a:p>
                    <a:p>
                      <a:pPr algn="l"/>
                      <a:endParaRPr lang="pt-BR" sz="1200" b="0">
                        <a:latin typeface="Corbel" panose="020B0503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1660"/>
                  </a:ext>
                </a:extLst>
              </a:tr>
            </a:tbl>
          </a:graphicData>
        </a:graphic>
      </p:graphicFrame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4EFFD59-01A4-4147-B318-1F55793A0544}"/>
              </a:ext>
            </a:extLst>
          </p:cNvPr>
          <p:cNvCxnSpPr>
            <a:cxnSpLocks/>
          </p:cNvCxnSpPr>
          <p:nvPr/>
        </p:nvCxnSpPr>
        <p:spPr>
          <a:xfrm>
            <a:off x="6661023" y="1262064"/>
            <a:ext cx="27115" cy="4787341"/>
          </a:xfrm>
          <a:prstGeom prst="line">
            <a:avLst/>
          </a:prstGeom>
          <a:ln w="28575">
            <a:solidFill>
              <a:srgbClr val="236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56C5F42D-928F-91A6-2B4B-4642A54A0DA8}"/>
              </a:ext>
            </a:extLst>
          </p:cNvPr>
          <p:cNvCxnSpPr>
            <a:cxnSpLocks/>
          </p:cNvCxnSpPr>
          <p:nvPr/>
        </p:nvCxnSpPr>
        <p:spPr>
          <a:xfrm>
            <a:off x="5644207" y="1252439"/>
            <a:ext cx="0" cy="4787341"/>
          </a:xfrm>
          <a:prstGeom prst="line">
            <a:avLst/>
          </a:prstGeom>
          <a:ln w="28575">
            <a:solidFill>
              <a:srgbClr val="236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áfico 20" descr="Caixa de seleção marcada com preenchimento sólido">
            <a:extLst>
              <a:ext uri="{FF2B5EF4-FFF2-40B4-BE49-F238E27FC236}">
                <a16:creationId xmlns:a16="http://schemas.microsoft.com/office/drawing/2014/main" id="{71479AC0-05E8-744E-BC27-C99CCC49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1181620"/>
            <a:ext cx="604182" cy="604182"/>
          </a:xfrm>
          <a:prstGeom prst="rect">
            <a:avLst/>
          </a:prstGeom>
        </p:spPr>
      </p:pic>
      <p:pic>
        <p:nvPicPr>
          <p:cNvPr id="33" name="Gráfico 32" descr="Caixa de seleção marcada com preenchimento sólido">
            <a:extLst>
              <a:ext uri="{FF2B5EF4-FFF2-40B4-BE49-F238E27FC236}">
                <a16:creationId xmlns:a16="http://schemas.microsoft.com/office/drawing/2014/main" id="{07990800-F557-0E45-94A8-F5F5D5EC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2060360"/>
            <a:ext cx="604182" cy="604182"/>
          </a:xfrm>
          <a:prstGeom prst="rect">
            <a:avLst/>
          </a:prstGeom>
        </p:spPr>
      </p:pic>
      <p:pic>
        <p:nvPicPr>
          <p:cNvPr id="34" name="Gráfico 33" descr="Caixa de seleção marcada com preenchimento sólido">
            <a:extLst>
              <a:ext uri="{FF2B5EF4-FFF2-40B4-BE49-F238E27FC236}">
                <a16:creationId xmlns:a16="http://schemas.microsoft.com/office/drawing/2014/main" id="{D6B66D91-3EF4-AE44-BD4E-4DCB1D08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2574752"/>
            <a:ext cx="604182" cy="604182"/>
          </a:xfrm>
          <a:prstGeom prst="rect">
            <a:avLst/>
          </a:prstGeom>
        </p:spPr>
      </p:pic>
      <p:pic>
        <p:nvPicPr>
          <p:cNvPr id="35" name="Gráfico 34" descr="Caixa de seleção marcada com preenchimento sólido">
            <a:extLst>
              <a:ext uri="{FF2B5EF4-FFF2-40B4-BE49-F238E27FC236}">
                <a16:creationId xmlns:a16="http://schemas.microsoft.com/office/drawing/2014/main" id="{94965BD8-D421-724A-A0B7-F3CCA284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3059802"/>
            <a:ext cx="604182" cy="604182"/>
          </a:xfrm>
          <a:prstGeom prst="rect">
            <a:avLst/>
          </a:prstGeom>
        </p:spPr>
      </p:pic>
      <p:pic>
        <p:nvPicPr>
          <p:cNvPr id="37" name="Gráfico 36" descr="Caixa de seleção marcada com preenchimento sólido">
            <a:extLst>
              <a:ext uri="{FF2B5EF4-FFF2-40B4-BE49-F238E27FC236}">
                <a16:creationId xmlns:a16="http://schemas.microsoft.com/office/drawing/2014/main" id="{2E958DD3-744D-1049-A7B7-48FA43EA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5287519"/>
            <a:ext cx="604182" cy="604182"/>
          </a:xfrm>
          <a:prstGeom prst="rect">
            <a:avLst/>
          </a:prstGeom>
        </p:spPr>
      </p:pic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E5CFFE07-A805-C547-A1C2-7542C5880D1F}"/>
              </a:ext>
            </a:extLst>
          </p:cNvPr>
          <p:cNvCxnSpPr>
            <a:cxnSpLocks/>
          </p:cNvCxnSpPr>
          <p:nvPr/>
        </p:nvCxnSpPr>
        <p:spPr>
          <a:xfrm flipH="1">
            <a:off x="523705" y="3632429"/>
            <a:ext cx="11259322" cy="0"/>
          </a:xfrm>
          <a:prstGeom prst="line">
            <a:avLst/>
          </a:prstGeom>
          <a:ln w="28575">
            <a:solidFill>
              <a:srgbClr val="236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D0A68A-17CE-3442-85E2-D3388DA818B6}"/>
              </a:ext>
            </a:extLst>
          </p:cNvPr>
          <p:cNvSpPr txBox="1"/>
          <p:nvPr/>
        </p:nvSpPr>
        <p:spPr>
          <a:xfrm>
            <a:off x="6743458" y="1276405"/>
            <a:ext cx="4794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 conhecimento sobre práticas esportivas e culturais foi ampliado, conforme evidenciado quantitativamente e qualitativamente.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Não apenas novas atividades não antes conhecidas foram apresentadas, como passaram a fazer parte da vida dos beneficiários de diferentes formas </a:t>
            </a:r>
          </a:p>
        </p:txBody>
      </p:sp>
      <p:cxnSp>
        <p:nvCxnSpPr>
          <p:cNvPr id="28" name="Conector Reto 12">
            <a:extLst>
              <a:ext uri="{FF2B5EF4-FFF2-40B4-BE49-F238E27FC236}">
                <a16:creationId xmlns:a16="http://schemas.microsoft.com/office/drawing/2014/main" id="{F55B5C45-9365-564B-87FC-B3A9DC689AC3}"/>
              </a:ext>
            </a:extLst>
          </p:cNvPr>
          <p:cNvCxnSpPr>
            <a:cxnSpLocks/>
          </p:cNvCxnSpPr>
          <p:nvPr/>
        </p:nvCxnSpPr>
        <p:spPr>
          <a:xfrm flipH="1">
            <a:off x="523704" y="5165454"/>
            <a:ext cx="11259322" cy="0"/>
          </a:xfrm>
          <a:prstGeom prst="line">
            <a:avLst/>
          </a:prstGeom>
          <a:ln w="28575">
            <a:solidFill>
              <a:srgbClr val="236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06C702B-55B6-434B-9D14-5B31080E953B}"/>
              </a:ext>
            </a:extLst>
          </p:cNvPr>
          <p:cNvGrpSpPr/>
          <p:nvPr/>
        </p:nvGrpSpPr>
        <p:grpSpPr>
          <a:xfrm>
            <a:off x="5820918" y="3674911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30" name="Gráfico 29" descr="Caixa de seleção marcada com preenchimento sólido">
              <a:extLst>
                <a:ext uri="{FF2B5EF4-FFF2-40B4-BE49-F238E27FC236}">
                  <a16:creationId xmlns:a16="http://schemas.microsoft.com/office/drawing/2014/main" id="{9D12DF4A-D9B2-4D43-813B-2F758010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31" name="Conector reto 14">
              <a:extLst>
                <a:ext uri="{FF2B5EF4-FFF2-40B4-BE49-F238E27FC236}">
                  <a16:creationId xmlns:a16="http://schemas.microsoft.com/office/drawing/2014/main" id="{6E6F122A-DB76-1746-BF1E-89A74ECDC4CB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DF56B13-EF27-2045-9A14-6988274A411D}"/>
              </a:ext>
            </a:extLst>
          </p:cNvPr>
          <p:cNvSpPr txBox="1"/>
          <p:nvPr/>
        </p:nvSpPr>
        <p:spPr>
          <a:xfrm>
            <a:off x="6688138" y="3666179"/>
            <a:ext cx="4849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 multiplicação das práticas esportivas e culturais do Gol de Letra para além do estilo de vida dos beneficiários foi mais limitada. A multiplicação na comunidade ocorreu de forma pontual, especialmente entre pessoas próximas dos beneficiários.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 forma de multiplicação das temáticas mais comum foi através do desenvolvimento de carreiras profissionais relacionadas a esporte e cultura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C0BBDFE-0B97-3548-84DD-8CDF3682D6AA}"/>
              </a:ext>
            </a:extLst>
          </p:cNvPr>
          <p:cNvSpPr txBox="1"/>
          <p:nvPr/>
        </p:nvSpPr>
        <p:spPr>
          <a:xfrm>
            <a:off x="6728841" y="5225690"/>
            <a:ext cx="4718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 partis das atividades culturais e esportivas, é possível apontar mudanças estruturais  significativas no âmbito pessoal e social dos beneficiários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86545BE-079D-214D-BD93-D878360FD4D8}"/>
              </a:ext>
            </a:extLst>
          </p:cNvPr>
          <p:cNvGrpSpPr/>
          <p:nvPr/>
        </p:nvGrpSpPr>
        <p:grpSpPr>
          <a:xfrm>
            <a:off x="5820918" y="4478953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43" name="Gráfico 42" descr="Caixa de seleção marcada com preenchimento sólido">
              <a:extLst>
                <a:ext uri="{FF2B5EF4-FFF2-40B4-BE49-F238E27FC236}">
                  <a16:creationId xmlns:a16="http://schemas.microsoft.com/office/drawing/2014/main" id="{6D2AD459-91F1-E44A-9F77-23921A98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44" name="Conector reto 14">
              <a:extLst>
                <a:ext uri="{FF2B5EF4-FFF2-40B4-BE49-F238E27FC236}">
                  <a16:creationId xmlns:a16="http://schemas.microsoft.com/office/drawing/2014/main" id="{E83C3CB5-4B18-9643-ABA6-C9CAC49E09EE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áfico 44" descr="Caixa de seleção marcada com preenchimento sólido">
            <a:extLst>
              <a:ext uri="{FF2B5EF4-FFF2-40B4-BE49-F238E27FC236}">
                <a16:creationId xmlns:a16="http://schemas.microsoft.com/office/drawing/2014/main" id="{645CC189-FD8E-C747-A6E1-7A1DCB49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29065" y="1600360"/>
            <a:ext cx="604182" cy="604182"/>
          </a:xfrm>
          <a:prstGeom prst="rect">
            <a:avLst/>
          </a:prstGeom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521170DD-5D44-8047-F180-E0F3B9396F6F}"/>
              </a:ext>
            </a:extLst>
          </p:cNvPr>
          <p:cNvSpPr txBox="1"/>
          <p:nvPr/>
        </p:nvSpPr>
        <p:spPr>
          <a:xfrm>
            <a:off x="523704" y="424744"/>
            <a:ext cx="723614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Crianças, Jovens e adolescentes </a:t>
            </a:r>
          </a:p>
        </p:txBody>
      </p:sp>
      <p:sp>
        <p:nvSpPr>
          <p:cNvPr id="4" name="CaixaDeTexto 16">
            <a:extLst>
              <a:ext uri="{FF2B5EF4-FFF2-40B4-BE49-F238E27FC236}">
                <a16:creationId xmlns:a16="http://schemas.microsoft.com/office/drawing/2014/main" id="{21BC7A07-55B7-8880-BF84-F1BD36C9942E}"/>
              </a:ext>
            </a:extLst>
          </p:cNvPr>
          <p:cNvSpPr txBox="1"/>
          <p:nvPr/>
        </p:nvSpPr>
        <p:spPr>
          <a:xfrm>
            <a:off x="523704" y="770666"/>
            <a:ext cx="51206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 cap="all">
                <a:solidFill>
                  <a:srgbClr val="7C7C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Resultados esperados atingidos  </a:t>
            </a:r>
          </a:p>
        </p:txBody>
      </p:sp>
    </p:spTree>
    <p:extLst>
      <p:ext uri="{BB962C8B-B14F-4D97-AF65-F5344CB8AC3E}">
        <p14:creationId xmlns:p14="http://schemas.microsoft.com/office/powerpoint/2010/main" val="347911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">
            <a:extLst>
              <a:ext uri="{FF2B5EF4-FFF2-40B4-BE49-F238E27FC236}">
                <a16:creationId xmlns:a16="http://schemas.microsoft.com/office/drawing/2014/main" id="{1A4E123F-7C77-0612-BE9C-16FD7A9F6685}"/>
              </a:ext>
            </a:extLst>
          </p:cNvPr>
          <p:cNvSpPr txBox="1"/>
          <p:nvPr/>
        </p:nvSpPr>
        <p:spPr>
          <a:xfrm>
            <a:off x="1991016" y="1941799"/>
            <a:ext cx="527585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800" b="1">
                <a:latin typeface="Calibri" panose="020F0502020204030204" pitchFamily="34" charset="0"/>
                <a:cs typeface="Calibri" panose="020F0502020204030204" pitchFamily="34" charset="0"/>
              </a:rPr>
              <a:t>O QUE É TEORIA DE MUDANÇA?</a:t>
            </a:r>
            <a:endParaRPr lang="en-US" sz="1000">
              <a:latin typeface="Calibri"/>
            </a:endParaRPr>
          </a:p>
        </p:txBody>
      </p:sp>
      <p:sp>
        <p:nvSpPr>
          <p:cNvPr id="7" name="Shape 93">
            <a:extLst>
              <a:ext uri="{FF2B5EF4-FFF2-40B4-BE49-F238E27FC236}">
                <a16:creationId xmlns:a16="http://schemas.microsoft.com/office/drawing/2014/main" id="{F477BEC3-1A19-F8B7-5C7C-A92945559541}"/>
              </a:ext>
            </a:extLst>
          </p:cNvPr>
          <p:cNvSpPr txBox="1"/>
          <p:nvPr/>
        </p:nvSpPr>
        <p:spPr>
          <a:xfrm>
            <a:off x="1991015" y="2508490"/>
            <a:ext cx="7556391" cy="32538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Teoria de Mudança é uma </a:t>
            </a:r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representação esquemática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descreve o processo de transformação esperado de uma intervenção social ou de uma organização. </a:t>
            </a:r>
          </a:p>
          <a:p>
            <a:pPr marL="357174" indent="-357174" defTabSz="457177">
              <a:buClr>
                <a:srgbClr val="548235"/>
              </a:buClr>
              <a:buSzPct val="80000"/>
              <a:buFont typeface="Century Gothic" pitchFamily="34"/>
              <a:buChar char="►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 deve explicitar o conjunto de mudanças que se espera ocorrer entre as ações da organização e seus objetivos de curto e longo prazo.</a:t>
            </a:r>
          </a:p>
          <a:p>
            <a:pPr marL="357174" indent="-357174" defTabSz="457177">
              <a:buClr>
                <a:srgbClr val="548235"/>
              </a:buClr>
              <a:buSzPct val="80000"/>
              <a:buFont typeface="Century Gothic" pitchFamily="34"/>
              <a:buChar char="►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 pode ser usada como elemento de comunicação, como instrumento de planejamento e como base para monitoramento e avaliação.</a:t>
            </a: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66D3ED84-1405-8EE6-02D8-1AC26A3BBED0}"/>
              </a:ext>
            </a:extLst>
          </p:cNvPr>
          <p:cNvSpPr txBox="1"/>
          <p:nvPr/>
        </p:nvSpPr>
        <p:spPr>
          <a:xfrm>
            <a:off x="864988" y="836006"/>
            <a:ext cx="455863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cap="all" spc="-100">
                <a:latin typeface="Calibri" panose="020F0502020204030204" pitchFamily="34" charset="0"/>
              </a:rPr>
              <a:t>:: </a:t>
            </a:r>
            <a:r>
              <a:rPr lang="pt-BR" sz="36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Teoria de mudança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3673FE-E28D-4C24-6DA6-5C95CBE106CE}"/>
              </a:ext>
            </a:extLst>
          </p:cNvPr>
          <p:cNvSpPr/>
          <p:nvPr/>
        </p:nvSpPr>
        <p:spPr>
          <a:xfrm>
            <a:off x="1570507" y="206760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B6E2614-A3C8-E7DA-8903-C69D3A3829C5}"/>
              </a:ext>
            </a:extLst>
          </p:cNvPr>
          <p:cNvCxnSpPr>
            <a:cxnSpLocks/>
          </p:cNvCxnSpPr>
          <p:nvPr/>
        </p:nvCxnSpPr>
        <p:spPr>
          <a:xfrm>
            <a:off x="1675533" y="1603829"/>
            <a:ext cx="0" cy="5389680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6B94-D262-BBEA-A374-69C0867A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EB4B4931-0E4C-5642-BD74-E6DC38A722EF}"/>
              </a:ext>
            </a:extLst>
          </p:cNvPr>
          <p:cNvGraphicFramePr>
            <a:graphicFrameLocks noGrp="1"/>
          </p:cNvGraphicFramePr>
          <p:nvPr/>
        </p:nvGraphicFramePr>
        <p:xfrm>
          <a:off x="542897" y="1113042"/>
          <a:ext cx="10834155" cy="506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908">
                  <a:extLst>
                    <a:ext uri="{9D8B030D-6E8A-4147-A177-3AD203B41FA5}">
                      <a16:colId xmlns:a16="http://schemas.microsoft.com/office/drawing/2014/main" val="2564616375"/>
                    </a:ext>
                  </a:extLst>
                </a:gridCol>
                <a:gridCol w="1685862">
                  <a:extLst>
                    <a:ext uri="{9D8B030D-6E8A-4147-A177-3AD203B41FA5}">
                      <a16:colId xmlns:a16="http://schemas.microsoft.com/office/drawing/2014/main" val="663977992"/>
                    </a:ext>
                  </a:extLst>
                </a:gridCol>
                <a:gridCol w="3611385">
                  <a:extLst>
                    <a:ext uri="{9D8B030D-6E8A-4147-A177-3AD203B41FA5}">
                      <a16:colId xmlns:a16="http://schemas.microsoft.com/office/drawing/2014/main" val="1910815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com conhecimentos ampliados sobre o acesso a direitos e políticas públicas</a:t>
                      </a:r>
                    </a:p>
                    <a:p>
                      <a:pPr algn="l"/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32441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com habilidades </a:t>
                      </a:r>
                      <a:r>
                        <a:rPr lang="pt-BR" sz="1100" b="0" noProof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socioemocionais</a:t>
                      </a:r>
                      <a:r>
                        <a:rPr lang="pt-BR" sz="11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mais desenvolvidas</a:t>
                      </a:r>
                    </a:p>
                    <a:p>
                      <a:pPr algn="l"/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33295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da consciência e participação cidadã</a:t>
                      </a:r>
                      <a:endParaRPr lang="pt-BR" sz="11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92292"/>
                  </a:ext>
                </a:extLst>
              </a:tr>
              <a:tr h="310912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com perspectivas de si e do mundo ampliadas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690729"/>
                  </a:ext>
                </a:extLst>
              </a:tr>
              <a:tr h="303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ingressando ou sendo promovidos no trabalho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814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com experiência de intercâmbio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784164"/>
                  </a:ext>
                </a:extLst>
              </a:tr>
              <a:tr h="210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concluindo formação profissionalizante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26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ingressando no ensino superior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18136"/>
                  </a:ext>
                </a:extLst>
              </a:tr>
              <a:tr h="261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Ampliação de perspectivas profissionais e econômicas</a:t>
                      </a:r>
                      <a:endParaRPr lang="pt-BR" sz="1100" b="1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592916"/>
                  </a:ext>
                </a:extLst>
              </a:tr>
              <a:tr h="324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Jovens com renda aumentada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468790"/>
                  </a:ext>
                </a:extLst>
              </a:tr>
              <a:tr h="651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Promover mudanças sociais afirmativas em relação  à educação e renda para jovens 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adultos em vulnerabilidade social</a:t>
                      </a:r>
                    </a:p>
                    <a:p>
                      <a:pPr algn="l"/>
                      <a:endParaRPr lang="pt-BR" sz="1100" b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1660"/>
                  </a:ext>
                </a:extLst>
              </a:tr>
            </a:tbl>
          </a:graphicData>
        </a:graphic>
      </p:graphicFrame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4EFFD59-01A4-4147-B318-1F55793A0544}"/>
              </a:ext>
            </a:extLst>
          </p:cNvPr>
          <p:cNvCxnSpPr>
            <a:cxnSpLocks/>
          </p:cNvCxnSpPr>
          <p:nvPr/>
        </p:nvCxnSpPr>
        <p:spPr>
          <a:xfrm>
            <a:off x="6848303" y="1119194"/>
            <a:ext cx="0" cy="5198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56C5F42D-928F-91A6-2B4B-4642A54A0DA8}"/>
              </a:ext>
            </a:extLst>
          </p:cNvPr>
          <p:cNvCxnSpPr>
            <a:cxnSpLocks/>
          </p:cNvCxnSpPr>
          <p:nvPr/>
        </p:nvCxnSpPr>
        <p:spPr>
          <a:xfrm flipH="1">
            <a:off x="5995605" y="1113042"/>
            <a:ext cx="1" cy="51766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áfico 34" descr="Caixa de seleção marcada com preenchimento sólido">
            <a:extLst>
              <a:ext uri="{FF2B5EF4-FFF2-40B4-BE49-F238E27FC236}">
                <a16:creationId xmlns:a16="http://schemas.microsoft.com/office/drawing/2014/main" id="{94965BD8-D421-724A-A0B7-F3CCA284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1525345"/>
            <a:ext cx="604182" cy="604182"/>
          </a:xfrm>
          <a:prstGeom prst="rect">
            <a:avLst/>
          </a:prstGeom>
        </p:spPr>
      </p:pic>
      <p:pic>
        <p:nvPicPr>
          <p:cNvPr id="37" name="Gráfico 36" descr="Caixa de seleção marcada com preenchimento sólido">
            <a:extLst>
              <a:ext uri="{FF2B5EF4-FFF2-40B4-BE49-F238E27FC236}">
                <a16:creationId xmlns:a16="http://schemas.microsoft.com/office/drawing/2014/main" id="{2E958DD3-744D-1049-A7B7-48FA43EA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2451717"/>
            <a:ext cx="604182" cy="604182"/>
          </a:xfrm>
          <a:prstGeom prst="rect">
            <a:avLst/>
          </a:prstGeom>
        </p:spPr>
      </p:pic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E5CFFE07-A805-C547-A1C2-7542C5880D1F}"/>
              </a:ext>
            </a:extLst>
          </p:cNvPr>
          <p:cNvCxnSpPr>
            <a:cxnSpLocks/>
          </p:cNvCxnSpPr>
          <p:nvPr/>
        </p:nvCxnSpPr>
        <p:spPr>
          <a:xfrm flipH="1">
            <a:off x="500554" y="2525583"/>
            <a:ext cx="1125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12">
            <a:extLst>
              <a:ext uri="{FF2B5EF4-FFF2-40B4-BE49-F238E27FC236}">
                <a16:creationId xmlns:a16="http://schemas.microsoft.com/office/drawing/2014/main" id="{F55B5C45-9365-564B-87FC-B3A9DC689AC3}"/>
              </a:ext>
            </a:extLst>
          </p:cNvPr>
          <p:cNvCxnSpPr>
            <a:cxnSpLocks/>
          </p:cNvCxnSpPr>
          <p:nvPr/>
        </p:nvCxnSpPr>
        <p:spPr>
          <a:xfrm flipH="1">
            <a:off x="542897" y="5396945"/>
            <a:ext cx="11259322" cy="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06C702B-55B6-434B-9D14-5B31080E953B}"/>
              </a:ext>
            </a:extLst>
          </p:cNvPr>
          <p:cNvGrpSpPr/>
          <p:nvPr/>
        </p:nvGrpSpPr>
        <p:grpSpPr>
          <a:xfrm>
            <a:off x="6105562" y="1088005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30" name="Gráfico 29" descr="Caixa de seleção marcada com preenchimento sólido">
              <a:extLst>
                <a:ext uri="{FF2B5EF4-FFF2-40B4-BE49-F238E27FC236}">
                  <a16:creationId xmlns:a16="http://schemas.microsoft.com/office/drawing/2014/main" id="{9D12DF4A-D9B2-4D43-813B-2F758010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31" name="Conector reto 14">
              <a:extLst>
                <a:ext uri="{FF2B5EF4-FFF2-40B4-BE49-F238E27FC236}">
                  <a16:creationId xmlns:a16="http://schemas.microsoft.com/office/drawing/2014/main" id="{6E6F122A-DB76-1746-BF1E-89A74ECDC4CB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DF56B13-EF27-2045-9A14-6988274A411D}"/>
              </a:ext>
            </a:extLst>
          </p:cNvPr>
          <p:cNvSpPr txBox="1"/>
          <p:nvPr/>
        </p:nvSpPr>
        <p:spPr>
          <a:xfrm>
            <a:off x="6922070" y="1143546"/>
            <a:ext cx="4504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>
                <a:latin typeface="Corbel" panose="020B0503020204020204" pitchFamily="34" charset="0"/>
              </a:rPr>
              <a:t>O desenvolvimento de habilidades socioemocionais é evidente nos participantes dos diferentes programas. </a:t>
            </a:r>
          </a:p>
          <a:p>
            <a:r>
              <a:rPr lang="pt-BR" sz="1200" i="1">
                <a:latin typeface="Corbel" panose="020B0503020204020204" pitchFamily="34" charset="0"/>
              </a:rPr>
              <a:t>Há uma ampliação de consciência social relevante, assim como consciência de desigualdades e barreiras encontradas, porém temáticas relacionadas a cidadania, e acesso a órgãos públicos não aparecem muito de forma espontânea.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C0BBDFE-0B97-3548-84DD-8CDF3682D6AA}"/>
              </a:ext>
            </a:extLst>
          </p:cNvPr>
          <p:cNvSpPr txBox="1"/>
          <p:nvPr/>
        </p:nvSpPr>
        <p:spPr>
          <a:xfrm>
            <a:off x="6947831" y="2818123"/>
            <a:ext cx="45473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>
                <a:latin typeface="Corbel" panose="020B0503020204020204" pitchFamily="34" charset="0"/>
              </a:rPr>
              <a:t>As diferentes experiências proporcionadas pela Gol de Letra ampliam a visão de mundo dos jovens, trazendo novas referências e perspectivas.</a:t>
            </a:r>
          </a:p>
          <a:p>
            <a:r>
              <a:rPr lang="pt-BR" sz="1200" i="1">
                <a:latin typeface="Corbel" panose="020B0503020204020204" pitchFamily="34" charset="0"/>
              </a:rPr>
              <a:t> Em termos práticos, a fundação também fornece formações e possibilita que os jovens entrem no ensino Superior, ainda que essa não seja a realidade para todos. </a:t>
            </a:r>
          </a:p>
          <a:p>
            <a:r>
              <a:rPr lang="pt-BR" sz="1200" i="1">
                <a:latin typeface="Corbel" panose="020B0503020204020204" pitchFamily="34" charset="0"/>
              </a:rPr>
              <a:t>A fundação também efetivamente contribui para a inserção dos jovens no mercado de trabalho, seja por meio de formação, indicações ou criação de rede. </a:t>
            </a:r>
          </a:p>
          <a:p>
            <a:r>
              <a:rPr lang="pt-BR" sz="1200" i="1">
                <a:latin typeface="Corbel" panose="020B0503020204020204" pitchFamily="34" charset="0"/>
              </a:rPr>
              <a:t>O aumento da renda é uma consequência da inserção no mercado para alguns egressos.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86545BE-079D-214D-BD93-D878360FD4D8}"/>
              </a:ext>
            </a:extLst>
          </p:cNvPr>
          <p:cNvGrpSpPr/>
          <p:nvPr/>
        </p:nvGrpSpPr>
        <p:grpSpPr>
          <a:xfrm>
            <a:off x="6105562" y="3933696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43" name="Gráfico 42" descr="Caixa de seleção marcada com preenchimento sólido">
              <a:extLst>
                <a:ext uri="{FF2B5EF4-FFF2-40B4-BE49-F238E27FC236}">
                  <a16:creationId xmlns:a16="http://schemas.microsoft.com/office/drawing/2014/main" id="{6D2AD459-91F1-E44A-9F77-23921A98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44" name="Conector reto 14">
              <a:extLst>
                <a:ext uri="{FF2B5EF4-FFF2-40B4-BE49-F238E27FC236}">
                  <a16:creationId xmlns:a16="http://schemas.microsoft.com/office/drawing/2014/main" id="{E83C3CB5-4B18-9643-ABA6-C9CAC49E09EE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A971D3F7-8B04-C841-8274-ED00BF11EB8D}"/>
              </a:ext>
            </a:extLst>
          </p:cNvPr>
          <p:cNvGrpSpPr/>
          <p:nvPr/>
        </p:nvGrpSpPr>
        <p:grpSpPr>
          <a:xfrm>
            <a:off x="6105562" y="1935594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38" name="Gráfico 37" descr="Caixa de seleção marcada com preenchimento sólido">
              <a:extLst>
                <a:ext uri="{FF2B5EF4-FFF2-40B4-BE49-F238E27FC236}">
                  <a16:creationId xmlns:a16="http://schemas.microsoft.com/office/drawing/2014/main" id="{F7AF1C8B-EAE5-F047-ABB7-81C9614C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39" name="Conector reto 14">
              <a:extLst>
                <a:ext uri="{FF2B5EF4-FFF2-40B4-BE49-F238E27FC236}">
                  <a16:creationId xmlns:a16="http://schemas.microsoft.com/office/drawing/2014/main" id="{AB146882-179F-A941-9ADA-EF337CEBEB04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Gráfico 39" descr="Caixa de seleção marcada com preenchimento sólido">
            <a:extLst>
              <a:ext uri="{FF2B5EF4-FFF2-40B4-BE49-F238E27FC236}">
                <a16:creationId xmlns:a16="http://schemas.microsoft.com/office/drawing/2014/main" id="{11FD811E-837C-9A4C-8C23-9B887344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2833357"/>
            <a:ext cx="604182" cy="604182"/>
          </a:xfrm>
          <a:prstGeom prst="rect">
            <a:avLst/>
          </a:prstGeom>
        </p:spPr>
      </p:pic>
      <p:pic>
        <p:nvPicPr>
          <p:cNvPr id="46" name="Gráfico 45" descr="Caixa de seleção marcada com preenchimento sólido">
            <a:extLst>
              <a:ext uri="{FF2B5EF4-FFF2-40B4-BE49-F238E27FC236}">
                <a16:creationId xmlns:a16="http://schemas.microsoft.com/office/drawing/2014/main" id="{BFCB6323-9CB4-5A44-A830-591D8EC6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3205733"/>
            <a:ext cx="604182" cy="604182"/>
          </a:xfrm>
          <a:prstGeom prst="rect">
            <a:avLst/>
          </a:prstGeom>
        </p:spPr>
      </p:pic>
      <p:pic>
        <p:nvPicPr>
          <p:cNvPr id="47" name="Gráfico 46" descr="Caixa de seleção marcada com preenchimento sólido">
            <a:extLst>
              <a:ext uri="{FF2B5EF4-FFF2-40B4-BE49-F238E27FC236}">
                <a16:creationId xmlns:a16="http://schemas.microsoft.com/office/drawing/2014/main" id="{1735C328-4BF2-EB4B-8E8E-06F4505E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3576959"/>
            <a:ext cx="604182" cy="604182"/>
          </a:xfrm>
          <a:prstGeom prst="rect">
            <a:avLst/>
          </a:prstGeom>
        </p:spPr>
      </p:pic>
      <p:pic>
        <p:nvPicPr>
          <p:cNvPr id="48" name="Gráfico 47" descr="Caixa de seleção marcada com preenchimento sólido">
            <a:extLst>
              <a:ext uri="{FF2B5EF4-FFF2-40B4-BE49-F238E27FC236}">
                <a16:creationId xmlns:a16="http://schemas.microsoft.com/office/drawing/2014/main" id="{1666FFB0-B5F5-9746-9967-1B1E9094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4378682"/>
            <a:ext cx="604182" cy="604182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CF33A79B-51E5-9A4A-A2B7-C79BAD58CC01}"/>
              </a:ext>
            </a:extLst>
          </p:cNvPr>
          <p:cNvGrpSpPr/>
          <p:nvPr/>
        </p:nvGrpSpPr>
        <p:grpSpPr>
          <a:xfrm>
            <a:off x="6105562" y="4746625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50" name="Gráfico 49" descr="Caixa de seleção marcada com preenchimento sólido">
              <a:extLst>
                <a:ext uri="{FF2B5EF4-FFF2-40B4-BE49-F238E27FC236}">
                  <a16:creationId xmlns:a16="http://schemas.microsoft.com/office/drawing/2014/main" id="{8F8BF9F7-0CA7-C54B-9FC1-A233CFEE7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51" name="Conector reto 14">
              <a:extLst>
                <a:ext uri="{FF2B5EF4-FFF2-40B4-BE49-F238E27FC236}">
                  <a16:creationId xmlns:a16="http://schemas.microsoft.com/office/drawing/2014/main" id="{63AF2A0B-3686-A649-BF8E-7EC2CA5F63A7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F01448C-08EE-0D42-8305-932F7A9E6073}"/>
              </a:ext>
            </a:extLst>
          </p:cNvPr>
          <p:cNvSpPr txBox="1"/>
          <p:nvPr/>
        </p:nvSpPr>
        <p:spPr>
          <a:xfrm>
            <a:off x="6901044" y="5407435"/>
            <a:ext cx="450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>
                <a:latin typeface="Corbel" panose="020B0503020204020204" pitchFamily="34" charset="0"/>
              </a:rPr>
              <a:t>Os ganhos subjetivos e educacionais possibilitam mudanças na realidade dos jovens que quebram padrões observados em suas realidades</a:t>
            </a:r>
          </a:p>
        </p:txBody>
      </p:sp>
      <p:pic>
        <p:nvPicPr>
          <p:cNvPr id="54" name="Gráfico 53" descr="Caixa de seleção marcada com preenchimento sólido">
            <a:extLst>
              <a:ext uri="{FF2B5EF4-FFF2-40B4-BE49-F238E27FC236}">
                <a16:creationId xmlns:a16="http://schemas.microsoft.com/office/drawing/2014/main" id="{266D9DB2-0BDE-D24D-BE07-1BD9148DC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3709" y="5502513"/>
            <a:ext cx="604182" cy="604182"/>
          </a:xfrm>
          <a:prstGeom prst="rect">
            <a:avLst/>
          </a:prstGeom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514067C-6CDE-994D-905C-708F919375C4}"/>
              </a:ext>
            </a:extLst>
          </p:cNvPr>
          <p:cNvSpPr txBox="1"/>
          <p:nvPr/>
        </p:nvSpPr>
        <p:spPr>
          <a:xfrm>
            <a:off x="523704" y="424744"/>
            <a:ext cx="723614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Jovens e adolescentes </a:t>
            </a:r>
          </a:p>
        </p:txBody>
      </p:sp>
      <p:sp>
        <p:nvSpPr>
          <p:cNvPr id="4" name="CaixaDeTexto 16">
            <a:extLst>
              <a:ext uri="{FF2B5EF4-FFF2-40B4-BE49-F238E27FC236}">
                <a16:creationId xmlns:a16="http://schemas.microsoft.com/office/drawing/2014/main" id="{D3B67DC4-031B-134C-BE5A-57DF20957DC6}"/>
              </a:ext>
            </a:extLst>
          </p:cNvPr>
          <p:cNvSpPr txBox="1"/>
          <p:nvPr/>
        </p:nvSpPr>
        <p:spPr>
          <a:xfrm>
            <a:off x="523704" y="770666"/>
            <a:ext cx="51206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 cap="all">
                <a:solidFill>
                  <a:srgbClr val="7C7C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Resultados esperados atingidos  </a:t>
            </a:r>
          </a:p>
        </p:txBody>
      </p:sp>
    </p:spTree>
    <p:extLst>
      <p:ext uri="{BB962C8B-B14F-4D97-AF65-F5344CB8AC3E}">
        <p14:creationId xmlns:p14="http://schemas.microsoft.com/office/powerpoint/2010/main" val="27001368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6B94-D262-BBEA-A374-69C0867A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EB4B4931-0E4C-5642-BD74-E6DC38A7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8666"/>
              </p:ext>
            </p:extLst>
          </p:nvPr>
        </p:nvGraphicFramePr>
        <p:xfrm>
          <a:off x="542897" y="1222501"/>
          <a:ext cx="10862893" cy="493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595">
                  <a:extLst>
                    <a:ext uri="{9D8B030D-6E8A-4147-A177-3AD203B41FA5}">
                      <a16:colId xmlns:a16="http://schemas.microsoft.com/office/drawing/2014/main" val="2564616375"/>
                    </a:ext>
                  </a:extLst>
                </a:gridCol>
                <a:gridCol w="1690334">
                  <a:extLst>
                    <a:ext uri="{9D8B030D-6E8A-4147-A177-3AD203B41FA5}">
                      <a16:colId xmlns:a16="http://schemas.microsoft.com/office/drawing/2014/main" val="663977992"/>
                    </a:ext>
                  </a:extLst>
                </a:gridCol>
                <a:gridCol w="3620964">
                  <a:extLst>
                    <a:ext uri="{9D8B030D-6E8A-4147-A177-3AD203B41FA5}">
                      <a16:colId xmlns:a16="http://schemas.microsoft.com/office/drawing/2014/main" val="1910815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formado para atuar na multiplicação de práticas esportivas e culturais educacionais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72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participando de eventos educacionais, esportivos e artísticos</a:t>
                      </a: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32441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Inserção de práticas educacionais esportivas e culturais no estilo de vida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930962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Fortalecer e disseminar cultura educacional, esportiva e artística como meios de transformação social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33295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Líderes comunitários formados</a:t>
                      </a: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1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92292"/>
                  </a:ext>
                </a:extLst>
              </a:tr>
              <a:tr h="310912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consciente e acessando direitos básicos </a:t>
                      </a: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1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690729"/>
                  </a:ext>
                </a:extLst>
              </a:tr>
              <a:tr h="303967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Público acessando benefícios de assistência social</a:t>
                      </a:r>
                      <a:endParaRPr lang="pt-BR" sz="1100" b="1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814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Mulheres conscientes sobre seus direitos básicos e de participação</a:t>
                      </a:r>
                    </a:p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endParaRPr lang="pt-BR" sz="1100" b="1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784164"/>
                  </a:ext>
                </a:extLst>
              </a:tr>
              <a:tr h="210217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Fortalecimento da articulação comunitária para acesso a direitos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26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defRPr/>
                      </a:pPr>
                      <a:r>
                        <a:rPr lang="pt-BR" sz="1100"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Fortalecer redes de apoio social e estimular a participação cidadã das comunidades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18136"/>
                  </a:ext>
                </a:extLst>
              </a:tr>
              <a:tr h="651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/>
                      <a:endParaRPr lang="pt-BR" sz="1100" b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1660"/>
                  </a:ext>
                </a:extLst>
              </a:tr>
            </a:tbl>
          </a:graphicData>
        </a:graphic>
      </p:graphicFrame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4EFFD59-01A4-4147-B318-1F55793A0544}"/>
              </a:ext>
            </a:extLst>
          </p:cNvPr>
          <p:cNvCxnSpPr>
            <a:cxnSpLocks/>
          </p:cNvCxnSpPr>
          <p:nvPr/>
        </p:nvCxnSpPr>
        <p:spPr>
          <a:xfrm>
            <a:off x="6848303" y="1281240"/>
            <a:ext cx="0" cy="42359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56C5F42D-928F-91A6-2B4B-4642A54A0DA8}"/>
              </a:ext>
            </a:extLst>
          </p:cNvPr>
          <p:cNvCxnSpPr>
            <a:cxnSpLocks/>
          </p:cNvCxnSpPr>
          <p:nvPr/>
        </p:nvCxnSpPr>
        <p:spPr>
          <a:xfrm flipH="1">
            <a:off x="6047942" y="1214514"/>
            <a:ext cx="6873" cy="42359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E5CFFE07-A805-C547-A1C2-7542C5880D1F}"/>
              </a:ext>
            </a:extLst>
          </p:cNvPr>
          <p:cNvCxnSpPr>
            <a:cxnSpLocks/>
          </p:cNvCxnSpPr>
          <p:nvPr/>
        </p:nvCxnSpPr>
        <p:spPr>
          <a:xfrm flipH="1">
            <a:off x="503782" y="2947748"/>
            <a:ext cx="112593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12">
            <a:extLst>
              <a:ext uri="{FF2B5EF4-FFF2-40B4-BE49-F238E27FC236}">
                <a16:creationId xmlns:a16="http://schemas.microsoft.com/office/drawing/2014/main" id="{F55B5C45-9365-564B-87FC-B3A9DC689AC3}"/>
              </a:ext>
            </a:extLst>
          </p:cNvPr>
          <p:cNvCxnSpPr>
            <a:cxnSpLocks/>
          </p:cNvCxnSpPr>
          <p:nvPr/>
        </p:nvCxnSpPr>
        <p:spPr>
          <a:xfrm flipH="1">
            <a:off x="542897" y="5517234"/>
            <a:ext cx="112593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DF56B13-EF27-2045-9A14-6988274A411D}"/>
              </a:ext>
            </a:extLst>
          </p:cNvPr>
          <p:cNvSpPr txBox="1"/>
          <p:nvPr/>
        </p:nvSpPr>
        <p:spPr>
          <a:xfrm>
            <a:off x="6901044" y="1289396"/>
            <a:ext cx="45047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>
                <a:latin typeface="Corbel" panose="020B0503020204020204" pitchFamily="34" charset="0"/>
              </a:rPr>
              <a:t>As ações relacionadas a esporte e cultura para comunidade ocorrem de forma bastante pontual, e sem grande permeabilidade na comunidade, se concentrando entre pessoas próximas aos beneficiários. </a:t>
            </a:r>
          </a:p>
          <a:p>
            <a:r>
              <a:rPr lang="pt-BR" sz="1400" i="1">
                <a:latin typeface="Corbel" panose="020B0503020204020204" pitchFamily="34" charset="0"/>
              </a:rPr>
              <a:t>Dessa forma, resultados relacionados a cultura e esporte no perfil de comunidades não foi muito encontrado 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86545BE-079D-214D-BD93-D878360FD4D8}"/>
              </a:ext>
            </a:extLst>
          </p:cNvPr>
          <p:cNvGrpSpPr/>
          <p:nvPr/>
        </p:nvGrpSpPr>
        <p:grpSpPr>
          <a:xfrm>
            <a:off x="6107555" y="4077564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43" name="Gráfico 42" descr="Caixa de seleção marcada com preenchimento sólido">
              <a:extLst>
                <a:ext uri="{FF2B5EF4-FFF2-40B4-BE49-F238E27FC236}">
                  <a16:creationId xmlns:a16="http://schemas.microsoft.com/office/drawing/2014/main" id="{6D2AD459-91F1-E44A-9F77-23921A98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44" name="Conector reto 14">
              <a:extLst>
                <a:ext uri="{FF2B5EF4-FFF2-40B4-BE49-F238E27FC236}">
                  <a16:creationId xmlns:a16="http://schemas.microsoft.com/office/drawing/2014/main" id="{E83C3CB5-4B18-9643-ABA6-C9CAC49E09EE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A971D3F7-8B04-C841-8274-ED00BF11EB8D}"/>
              </a:ext>
            </a:extLst>
          </p:cNvPr>
          <p:cNvGrpSpPr/>
          <p:nvPr/>
        </p:nvGrpSpPr>
        <p:grpSpPr>
          <a:xfrm>
            <a:off x="6107555" y="1981894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38" name="Gráfico 37" descr="Caixa de seleção marcada com preenchimento sólido">
              <a:extLst>
                <a:ext uri="{FF2B5EF4-FFF2-40B4-BE49-F238E27FC236}">
                  <a16:creationId xmlns:a16="http://schemas.microsoft.com/office/drawing/2014/main" id="{F7AF1C8B-EAE5-F047-ABB7-81C9614C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39" name="Conector reto 14">
              <a:extLst>
                <a:ext uri="{FF2B5EF4-FFF2-40B4-BE49-F238E27FC236}">
                  <a16:creationId xmlns:a16="http://schemas.microsoft.com/office/drawing/2014/main" id="{AB146882-179F-A941-9ADA-EF337CEBEB04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Gráfico 39" descr="Caixa de seleção marcada com preenchimento sólido">
            <a:extLst>
              <a:ext uri="{FF2B5EF4-FFF2-40B4-BE49-F238E27FC236}">
                <a16:creationId xmlns:a16="http://schemas.microsoft.com/office/drawing/2014/main" id="{11FD811E-837C-9A4C-8C23-9B8873443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15702" y="2869083"/>
            <a:ext cx="604182" cy="604182"/>
          </a:xfrm>
          <a:prstGeom prst="rect">
            <a:avLst/>
          </a:prstGeom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254674A-BD98-6A49-90E6-FCD44923B49B}"/>
              </a:ext>
            </a:extLst>
          </p:cNvPr>
          <p:cNvGrpSpPr/>
          <p:nvPr/>
        </p:nvGrpSpPr>
        <p:grpSpPr>
          <a:xfrm>
            <a:off x="6107555" y="1126872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45" name="Gráfico 44" descr="Caixa de seleção marcada com preenchimento sólido">
              <a:extLst>
                <a:ext uri="{FF2B5EF4-FFF2-40B4-BE49-F238E27FC236}">
                  <a16:creationId xmlns:a16="http://schemas.microsoft.com/office/drawing/2014/main" id="{850D1EA9-1B4C-884A-AD41-2EFBAA42A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52" name="Conector reto 14">
              <a:extLst>
                <a:ext uri="{FF2B5EF4-FFF2-40B4-BE49-F238E27FC236}">
                  <a16:creationId xmlns:a16="http://schemas.microsoft.com/office/drawing/2014/main" id="{5E20F215-94D5-5644-91E0-5BCA738F82F3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4414066F-6CE2-7647-9A69-C7BA54DA7E3D}"/>
              </a:ext>
            </a:extLst>
          </p:cNvPr>
          <p:cNvGrpSpPr/>
          <p:nvPr/>
        </p:nvGrpSpPr>
        <p:grpSpPr>
          <a:xfrm>
            <a:off x="6107555" y="1543672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56" name="Gráfico 55" descr="Caixa de seleção marcada com preenchimento sólido">
              <a:extLst>
                <a:ext uri="{FF2B5EF4-FFF2-40B4-BE49-F238E27FC236}">
                  <a16:creationId xmlns:a16="http://schemas.microsoft.com/office/drawing/2014/main" id="{12704677-4690-8643-B54A-249437477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57" name="Conector reto 14">
              <a:extLst>
                <a:ext uri="{FF2B5EF4-FFF2-40B4-BE49-F238E27FC236}">
                  <a16:creationId xmlns:a16="http://schemas.microsoft.com/office/drawing/2014/main" id="{A4D2B4B1-F55C-B74C-8AF7-0F1CB8D23174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3875E01-54F9-6146-A3C2-239BE272BB58}"/>
              </a:ext>
            </a:extLst>
          </p:cNvPr>
          <p:cNvGrpSpPr/>
          <p:nvPr/>
        </p:nvGrpSpPr>
        <p:grpSpPr>
          <a:xfrm>
            <a:off x="6107555" y="2376691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59" name="Gráfico 58" descr="Caixa de seleção marcada com preenchimento sólido">
              <a:extLst>
                <a:ext uri="{FF2B5EF4-FFF2-40B4-BE49-F238E27FC236}">
                  <a16:creationId xmlns:a16="http://schemas.microsoft.com/office/drawing/2014/main" id="{2C5319A5-AC3E-DE45-927A-7B849AF4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60" name="Conector reto 14">
              <a:extLst>
                <a:ext uri="{FF2B5EF4-FFF2-40B4-BE49-F238E27FC236}">
                  <a16:creationId xmlns:a16="http://schemas.microsoft.com/office/drawing/2014/main" id="{AE8A892F-F1DB-DD4D-866A-D0CD5C4C349A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039C77A-1DDA-AB43-AD7B-E620726D5EB6}"/>
              </a:ext>
            </a:extLst>
          </p:cNvPr>
          <p:cNvSpPr txBox="1"/>
          <p:nvPr/>
        </p:nvSpPr>
        <p:spPr>
          <a:xfrm>
            <a:off x="6925062" y="3577024"/>
            <a:ext cx="45047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>
                <a:latin typeface="Corbel" panose="020B0503020204020204" pitchFamily="34" charset="0"/>
              </a:rPr>
              <a:t>As ações relacionadas a assistência social apresentam mais permeabilidade na comunidade do que as relacionados a cultura e esporte. Porém, a Gol de Letra possui influência pontual no acesso a direitos sociais. </a:t>
            </a:r>
          </a:p>
          <a:p>
            <a:endParaRPr lang="pt-BR" sz="1200" i="1">
              <a:latin typeface="Corbel" panose="020B0503020204020204" pitchFamily="34" charset="0"/>
            </a:endParaRP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98EE644B-7B6D-9644-B5D0-E9D05175B528}"/>
              </a:ext>
            </a:extLst>
          </p:cNvPr>
          <p:cNvGrpSpPr/>
          <p:nvPr/>
        </p:nvGrpSpPr>
        <p:grpSpPr>
          <a:xfrm>
            <a:off x="6107555" y="3235141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63" name="Gráfico 62" descr="Caixa de seleção marcada com preenchimento sólido">
              <a:extLst>
                <a:ext uri="{FF2B5EF4-FFF2-40B4-BE49-F238E27FC236}">
                  <a16:creationId xmlns:a16="http://schemas.microsoft.com/office/drawing/2014/main" id="{2D4A8265-6602-0B41-8E6F-17A3E452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64" name="Conector reto 14">
              <a:extLst>
                <a:ext uri="{FF2B5EF4-FFF2-40B4-BE49-F238E27FC236}">
                  <a16:creationId xmlns:a16="http://schemas.microsoft.com/office/drawing/2014/main" id="{7431D4D7-3173-9E4B-8E21-B595445555CA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31074F55-035B-B141-8797-60250C0C91F1}"/>
              </a:ext>
            </a:extLst>
          </p:cNvPr>
          <p:cNvGrpSpPr/>
          <p:nvPr/>
        </p:nvGrpSpPr>
        <p:grpSpPr>
          <a:xfrm>
            <a:off x="6107555" y="4935001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69" name="Gráfico 68" descr="Caixa de seleção marcada com preenchimento sólido">
              <a:extLst>
                <a:ext uri="{FF2B5EF4-FFF2-40B4-BE49-F238E27FC236}">
                  <a16:creationId xmlns:a16="http://schemas.microsoft.com/office/drawing/2014/main" id="{97749160-EA6B-5543-86D6-6F7D284B9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70" name="Conector reto 14">
              <a:extLst>
                <a:ext uri="{FF2B5EF4-FFF2-40B4-BE49-F238E27FC236}">
                  <a16:creationId xmlns:a16="http://schemas.microsoft.com/office/drawing/2014/main" id="{2A6FD7AD-879C-B548-98C0-B037A49A1DDB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85CCD6B0-CC1D-0C49-95C3-B74070184BCD}"/>
              </a:ext>
            </a:extLst>
          </p:cNvPr>
          <p:cNvGrpSpPr/>
          <p:nvPr/>
        </p:nvGrpSpPr>
        <p:grpSpPr>
          <a:xfrm>
            <a:off x="6107555" y="4508674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72" name="Gráfico 71" descr="Caixa de seleção marcada com preenchimento sólido">
              <a:extLst>
                <a:ext uri="{FF2B5EF4-FFF2-40B4-BE49-F238E27FC236}">
                  <a16:creationId xmlns:a16="http://schemas.microsoft.com/office/drawing/2014/main" id="{90A84B47-A580-0246-948D-8B472359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73" name="Conector reto 14">
              <a:extLst>
                <a:ext uri="{FF2B5EF4-FFF2-40B4-BE49-F238E27FC236}">
                  <a16:creationId xmlns:a16="http://schemas.microsoft.com/office/drawing/2014/main" id="{887F39C7-F9FF-CE44-957F-BC02C5D46B69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148C8C0C-04E2-E14C-9EB6-B4E093E1FF64}"/>
              </a:ext>
            </a:extLst>
          </p:cNvPr>
          <p:cNvGrpSpPr/>
          <p:nvPr/>
        </p:nvGrpSpPr>
        <p:grpSpPr>
          <a:xfrm>
            <a:off x="6107555" y="3651237"/>
            <a:ext cx="620477" cy="683766"/>
            <a:chOff x="6674186" y="892637"/>
            <a:chExt cx="746318" cy="746318"/>
          </a:xfrm>
          <a:solidFill>
            <a:srgbClr val="FFC000"/>
          </a:solidFill>
        </p:grpSpPr>
        <p:pic>
          <p:nvPicPr>
            <p:cNvPr id="76" name="Gráfico 75" descr="Caixa de seleção marcada com preenchimento sólido">
              <a:extLst>
                <a:ext uri="{FF2B5EF4-FFF2-40B4-BE49-F238E27FC236}">
                  <a16:creationId xmlns:a16="http://schemas.microsoft.com/office/drawing/2014/main" id="{81CB1290-5350-7040-BD60-D054E738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74186" y="892637"/>
              <a:ext cx="746318" cy="746318"/>
            </a:xfrm>
            <a:prstGeom prst="rect">
              <a:avLst/>
            </a:prstGeom>
          </p:spPr>
        </p:pic>
        <p:cxnSp>
          <p:nvCxnSpPr>
            <p:cNvPr id="77" name="Conector reto 14">
              <a:extLst>
                <a:ext uri="{FF2B5EF4-FFF2-40B4-BE49-F238E27FC236}">
                  <a16:creationId xmlns:a16="http://schemas.microsoft.com/office/drawing/2014/main" id="{13EB4641-C1C9-CD40-95A3-546D5C1C16BB}"/>
                </a:ext>
              </a:extLst>
            </p:cNvPr>
            <p:cNvCxnSpPr/>
            <p:nvPr/>
          </p:nvCxnSpPr>
          <p:spPr>
            <a:xfrm>
              <a:off x="7030582" y="1179202"/>
              <a:ext cx="105812" cy="10504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DeTexto 9">
            <a:extLst>
              <a:ext uri="{FF2B5EF4-FFF2-40B4-BE49-F238E27FC236}">
                <a16:creationId xmlns:a16="http://schemas.microsoft.com/office/drawing/2014/main" id="{3545F12D-30E8-973A-D41D-CF13FB8FA18A}"/>
              </a:ext>
            </a:extLst>
          </p:cNvPr>
          <p:cNvSpPr txBox="1"/>
          <p:nvPr/>
        </p:nvSpPr>
        <p:spPr>
          <a:xfrm>
            <a:off x="523704" y="424744"/>
            <a:ext cx="723614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comunidades</a:t>
            </a:r>
          </a:p>
        </p:txBody>
      </p:sp>
      <p:sp>
        <p:nvSpPr>
          <p:cNvPr id="4" name="CaixaDeTexto 16">
            <a:extLst>
              <a:ext uri="{FF2B5EF4-FFF2-40B4-BE49-F238E27FC236}">
                <a16:creationId xmlns:a16="http://schemas.microsoft.com/office/drawing/2014/main" id="{CADA2C55-9FB0-21EB-4F95-3EE0EE10FBF5}"/>
              </a:ext>
            </a:extLst>
          </p:cNvPr>
          <p:cNvSpPr txBox="1"/>
          <p:nvPr/>
        </p:nvSpPr>
        <p:spPr>
          <a:xfrm>
            <a:off x="523704" y="770666"/>
            <a:ext cx="51206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 cap="all">
                <a:solidFill>
                  <a:srgbClr val="7C7C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Resultados esperados atingidos  </a:t>
            </a:r>
          </a:p>
        </p:txBody>
      </p:sp>
    </p:spTree>
    <p:extLst>
      <p:ext uri="{BB962C8B-B14F-4D97-AF65-F5344CB8AC3E}">
        <p14:creationId xmlns:p14="http://schemas.microsoft.com/office/powerpoint/2010/main" val="28705656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F46066B1-7662-5F49-D9BE-B934F0E1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7558" y="-215030"/>
            <a:ext cx="7976418" cy="645680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F130695-C6FC-F1CF-955A-F0334EB8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201" y="4504873"/>
            <a:ext cx="2076401" cy="2076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377F6CA0-83A2-27F8-C458-C976E9147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056" y="5452471"/>
            <a:ext cx="1986966" cy="435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0E7F82-B98D-9675-0F31-985B8A32F738}"/>
              </a:ext>
            </a:extLst>
          </p:cNvPr>
          <p:cNvSpPr txBox="1"/>
          <p:nvPr/>
        </p:nvSpPr>
        <p:spPr>
          <a:xfrm>
            <a:off x="954987" y="1637671"/>
            <a:ext cx="242828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0" b="1" cap="all" spc="-100">
                <a:latin typeface="Calibri" panose="020F0502020204030204" pitchFamily="34" charset="0"/>
              </a:rPr>
              <a:t>GOL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0AB544-FD62-8BBC-2BB4-BE9330E66F91}"/>
              </a:ext>
            </a:extLst>
          </p:cNvPr>
          <p:cNvSpPr txBox="1"/>
          <p:nvPr/>
        </p:nvSpPr>
        <p:spPr>
          <a:xfrm>
            <a:off x="2491131" y="1637671"/>
            <a:ext cx="242828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0378A6-8908-8A9D-A07C-2A14CC111886}"/>
              </a:ext>
            </a:extLst>
          </p:cNvPr>
          <p:cNvSpPr txBox="1"/>
          <p:nvPr/>
        </p:nvSpPr>
        <p:spPr>
          <a:xfrm>
            <a:off x="1093953" y="2475913"/>
            <a:ext cx="3374639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0" b="1" cap="all" spc="-100">
                <a:latin typeface="Calibri" panose="020F0502020204030204" pitchFamily="34" charset="0"/>
              </a:rPr>
              <a:t>LETRA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B2024E-E450-10B9-749D-7C05BF0CE24A}"/>
              </a:ext>
            </a:extLst>
          </p:cNvPr>
          <p:cNvSpPr txBox="1"/>
          <p:nvPr/>
        </p:nvSpPr>
        <p:spPr>
          <a:xfrm>
            <a:off x="1650220" y="4504873"/>
            <a:ext cx="249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>
                <a:solidFill>
                  <a:srgbClr val="F2A1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000" b="1" i="1">
                <a:latin typeface="Calibri" panose="020F0502020204030204" pitchFamily="34" charset="0"/>
                <a:cs typeface="Calibri" panose="020F0502020204030204" pitchFamily="34" charset="0"/>
              </a:rPr>
              <a:t>Junho.2024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15DC37F-1ABD-5ECA-BAF0-C8FB2661B715}"/>
              </a:ext>
            </a:extLst>
          </p:cNvPr>
          <p:cNvSpPr txBox="1"/>
          <p:nvPr/>
        </p:nvSpPr>
        <p:spPr>
          <a:xfrm>
            <a:off x="1661530" y="3621571"/>
            <a:ext cx="2547299" cy="918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240"/>
              </a:lnSpc>
            </a:pPr>
            <a:r>
              <a:rPr lang="pt-BR" sz="3200" i="1">
                <a:solidFill>
                  <a:srgbClr val="BED1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pt-BR" sz="3200" i="1">
                <a:latin typeface="Calibri Light" panose="020F0302020204030204" pitchFamily="34" charset="0"/>
                <a:cs typeface="Calibri Light" panose="020F0302020204030204" pitchFamily="34" charset="0"/>
              </a:rPr>
              <a:t>Avaliação de</a:t>
            </a:r>
          </a:p>
          <a:p>
            <a:pPr algn="r">
              <a:lnSpc>
                <a:spcPts val="3240"/>
              </a:lnSpc>
            </a:pPr>
            <a:r>
              <a:rPr lang="pt-BR" sz="3200" i="1">
                <a:latin typeface="Calibri Light" panose="020F0302020204030204" pitchFamily="34" charset="0"/>
                <a:cs typeface="Calibri Light" panose="020F0302020204030204" pitchFamily="34" charset="0"/>
              </a:rPr>
              <a:t>impacto social</a:t>
            </a:r>
          </a:p>
        </p:txBody>
      </p:sp>
    </p:spTree>
    <p:extLst>
      <p:ext uri="{BB962C8B-B14F-4D97-AF65-F5344CB8AC3E}">
        <p14:creationId xmlns:p14="http://schemas.microsoft.com/office/powerpoint/2010/main" val="369034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2">
            <a:extLst>
              <a:ext uri="{FF2B5EF4-FFF2-40B4-BE49-F238E27FC236}">
                <a16:creationId xmlns:a16="http://schemas.microsoft.com/office/drawing/2014/main" id="{2692D304-0FEB-0787-F3D0-CB010AF39F7D}"/>
              </a:ext>
            </a:extLst>
          </p:cNvPr>
          <p:cNvSpPr txBox="1"/>
          <p:nvPr/>
        </p:nvSpPr>
        <p:spPr>
          <a:xfrm>
            <a:off x="1991016" y="1941799"/>
            <a:ext cx="527585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800" b="1">
                <a:latin typeface="Calibri" panose="020F0502020204030204" pitchFamily="34" charset="0"/>
                <a:cs typeface="Calibri" panose="020F0502020204030204" pitchFamily="34" charset="0"/>
              </a:rPr>
              <a:t>COMO ELA FOI CONSTRUIDA?</a:t>
            </a:r>
            <a:endParaRPr lang="en-US" sz="1000">
              <a:latin typeface="Calibri"/>
            </a:endParaRPr>
          </a:p>
        </p:txBody>
      </p:sp>
      <p:sp>
        <p:nvSpPr>
          <p:cNvPr id="10" name="Shape 93">
            <a:extLst>
              <a:ext uri="{FF2B5EF4-FFF2-40B4-BE49-F238E27FC236}">
                <a16:creationId xmlns:a16="http://schemas.microsoft.com/office/drawing/2014/main" id="{5A30264D-6308-2492-0597-ABB86ECC616E}"/>
              </a:ext>
            </a:extLst>
          </p:cNvPr>
          <p:cNvSpPr txBox="1"/>
          <p:nvPr/>
        </p:nvSpPr>
        <p:spPr>
          <a:xfrm>
            <a:off x="1991015" y="2595895"/>
            <a:ext cx="7845505" cy="23755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buClr>
                <a:srgbClr val="0070C0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dos projetos e programas implementados pela Fundação.</a:t>
            </a:r>
          </a:p>
          <a:p>
            <a:pPr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buClr>
                <a:srgbClr val="0070C0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Sistematização das etapas de cada projeto/programa levantado.</a:t>
            </a:r>
          </a:p>
          <a:p>
            <a:pPr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buClr>
                <a:srgbClr val="3399FF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Sintetização dos problemas, objetivos, atividades e resultados alcançados pelos projetos/programas.</a:t>
            </a:r>
          </a:p>
          <a:p>
            <a:pPr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buClr>
                <a:srgbClr val="3399FF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Organização de todo trabalho produzido na forma da árvore de Teoria </a:t>
            </a:r>
            <a:b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Mudança.</a:t>
            </a:r>
          </a:p>
        </p:txBody>
      </p:sp>
      <p:sp>
        <p:nvSpPr>
          <p:cNvPr id="11" name="CaixaDeTexto 22">
            <a:extLst>
              <a:ext uri="{FF2B5EF4-FFF2-40B4-BE49-F238E27FC236}">
                <a16:creationId xmlns:a16="http://schemas.microsoft.com/office/drawing/2014/main" id="{93FAAD68-9BD5-0CA9-4EBC-8841C6DC56F6}"/>
              </a:ext>
            </a:extLst>
          </p:cNvPr>
          <p:cNvSpPr txBox="1"/>
          <p:nvPr/>
        </p:nvSpPr>
        <p:spPr>
          <a:xfrm>
            <a:off x="864988" y="836006"/>
            <a:ext cx="455863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cap="all" spc="-100">
                <a:latin typeface="Calibri" panose="020F0502020204030204" pitchFamily="34" charset="0"/>
              </a:rPr>
              <a:t>:: </a:t>
            </a:r>
            <a:r>
              <a:rPr lang="pt-BR" sz="36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Teoria de mudança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21825B-B577-AC6F-3F6E-E3BA2E23B2C3}"/>
              </a:ext>
            </a:extLst>
          </p:cNvPr>
          <p:cNvSpPr/>
          <p:nvPr/>
        </p:nvSpPr>
        <p:spPr>
          <a:xfrm>
            <a:off x="1570507" y="206760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1FC44CD-E7E5-37A2-22F3-16D1A333145C}"/>
              </a:ext>
            </a:extLst>
          </p:cNvPr>
          <p:cNvCxnSpPr>
            <a:cxnSpLocks/>
          </p:cNvCxnSpPr>
          <p:nvPr/>
        </p:nvCxnSpPr>
        <p:spPr>
          <a:xfrm>
            <a:off x="1675533" y="1603829"/>
            <a:ext cx="0" cy="5389680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5">
            <a:extLst>
              <a:ext uri="{FF2B5EF4-FFF2-40B4-BE49-F238E27FC236}">
                <a16:creationId xmlns:a16="http://schemas.microsoft.com/office/drawing/2014/main" id="{91884D38-2252-64D8-C408-6AE539762605}"/>
              </a:ext>
            </a:extLst>
          </p:cNvPr>
          <p:cNvCxnSpPr/>
          <p:nvPr/>
        </p:nvCxnSpPr>
        <p:spPr>
          <a:xfrm flipV="1">
            <a:off x="677406" y="496685"/>
            <a:ext cx="0" cy="5246425"/>
          </a:xfrm>
          <a:prstGeom prst="straightConnector1">
            <a:avLst/>
          </a:prstGeom>
          <a:noFill/>
          <a:ln w="12701" cap="flat">
            <a:solidFill>
              <a:srgbClr val="7C7C7C"/>
            </a:solidFill>
            <a:prstDash val="solid"/>
            <a:miter/>
            <a:tailEnd type="arrow"/>
          </a:ln>
        </p:spPr>
      </p:cxnSp>
      <p:sp>
        <p:nvSpPr>
          <p:cNvPr id="3" name="Google Shape;420;p7">
            <a:extLst>
              <a:ext uri="{FF2B5EF4-FFF2-40B4-BE49-F238E27FC236}">
                <a16:creationId xmlns:a16="http://schemas.microsoft.com/office/drawing/2014/main" id="{E5437ACB-D8CB-7996-A680-6584B8CC8A7C}"/>
              </a:ext>
            </a:extLst>
          </p:cNvPr>
          <p:cNvSpPr/>
          <p:nvPr/>
        </p:nvSpPr>
        <p:spPr>
          <a:xfrm>
            <a:off x="10006398" y="3414261"/>
            <a:ext cx="934992" cy="9830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com experiência de intercâmbio </a:t>
            </a:r>
          </a:p>
        </p:txBody>
      </p:sp>
      <p:sp>
        <p:nvSpPr>
          <p:cNvPr id="4" name="Google Shape;420;p7">
            <a:extLst>
              <a:ext uri="{FF2B5EF4-FFF2-40B4-BE49-F238E27FC236}">
                <a16:creationId xmlns:a16="http://schemas.microsoft.com/office/drawing/2014/main" id="{BA454AC3-DC97-FEE2-F5B2-EDCF5CB6A7B3}"/>
              </a:ext>
            </a:extLst>
          </p:cNvPr>
          <p:cNvSpPr/>
          <p:nvPr/>
        </p:nvSpPr>
        <p:spPr>
          <a:xfrm>
            <a:off x="1191674" y="3345376"/>
            <a:ext cx="916777" cy="98345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DC3E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com maior conhecimento e realizando práticas esportivas educacionais</a:t>
            </a:r>
            <a:endParaRPr lang="pt-BR" sz="8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5" name="Google Shape;509;p77">
            <a:extLst>
              <a:ext uri="{FF2B5EF4-FFF2-40B4-BE49-F238E27FC236}">
                <a16:creationId xmlns:a16="http://schemas.microsoft.com/office/drawing/2014/main" id="{8962CCAD-ADCA-8C6F-653F-9DAB94767033}"/>
              </a:ext>
            </a:extLst>
          </p:cNvPr>
          <p:cNvSpPr/>
          <p:nvPr/>
        </p:nvSpPr>
        <p:spPr>
          <a:xfrm>
            <a:off x="220700" y="1175095"/>
            <a:ext cx="970973" cy="5872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longo prazo</a:t>
            </a:r>
          </a:p>
        </p:txBody>
      </p:sp>
      <p:sp>
        <p:nvSpPr>
          <p:cNvPr id="6" name="Google Shape;509;p77">
            <a:extLst>
              <a:ext uri="{FF2B5EF4-FFF2-40B4-BE49-F238E27FC236}">
                <a16:creationId xmlns:a16="http://schemas.microsoft.com/office/drawing/2014/main" id="{10D6C858-EB47-8CE4-F957-6BF095D76E38}"/>
              </a:ext>
            </a:extLst>
          </p:cNvPr>
          <p:cNvSpPr/>
          <p:nvPr/>
        </p:nvSpPr>
        <p:spPr>
          <a:xfrm>
            <a:off x="210412" y="2238477"/>
            <a:ext cx="970973" cy="5872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médio prazo</a:t>
            </a:r>
          </a:p>
        </p:txBody>
      </p:sp>
      <p:sp>
        <p:nvSpPr>
          <p:cNvPr id="7" name="Google Shape;509;p77">
            <a:extLst>
              <a:ext uri="{FF2B5EF4-FFF2-40B4-BE49-F238E27FC236}">
                <a16:creationId xmlns:a16="http://schemas.microsoft.com/office/drawing/2014/main" id="{21FF8DF6-20DA-FEF9-E0FF-5F8D81234762}"/>
              </a:ext>
            </a:extLst>
          </p:cNvPr>
          <p:cNvSpPr/>
          <p:nvPr/>
        </p:nvSpPr>
        <p:spPr>
          <a:xfrm>
            <a:off x="200912" y="3430689"/>
            <a:ext cx="934992" cy="5293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curto prazo</a:t>
            </a:r>
          </a:p>
        </p:txBody>
      </p:sp>
      <p:sp>
        <p:nvSpPr>
          <p:cNvPr id="8" name="Google Shape;420;p7">
            <a:extLst>
              <a:ext uri="{FF2B5EF4-FFF2-40B4-BE49-F238E27FC236}">
                <a16:creationId xmlns:a16="http://schemas.microsoft.com/office/drawing/2014/main" id="{303F2864-0CF1-9046-9114-1B4F1F926B5C}"/>
              </a:ext>
            </a:extLst>
          </p:cNvPr>
          <p:cNvSpPr/>
          <p:nvPr/>
        </p:nvSpPr>
        <p:spPr>
          <a:xfrm>
            <a:off x="3286491" y="3383725"/>
            <a:ext cx="874202" cy="9625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DC3E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frequentando oficinas, espaços e eventos culturais</a:t>
            </a:r>
          </a:p>
        </p:txBody>
      </p:sp>
      <p:sp>
        <p:nvSpPr>
          <p:cNvPr id="9" name="Google Shape;420;p7">
            <a:extLst>
              <a:ext uri="{FF2B5EF4-FFF2-40B4-BE49-F238E27FC236}">
                <a16:creationId xmlns:a16="http://schemas.microsoft.com/office/drawing/2014/main" id="{0CF658AA-6DF7-74F2-97D6-E22EA3A651B9}"/>
              </a:ext>
            </a:extLst>
          </p:cNvPr>
          <p:cNvSpPr/>
          <p:nvPr/>
        </p:nvSpPr>
        <p:spPr>
          <a:xfrm>
            <a:off x="4265658" y="3355937"/>
            <a:ext cx="813532" cy="9728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DC3E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realizando práticas artísticas e educacionais</a:t>
            </a:r>
          </a:p>
        </p:txBody>
      </p:sp>
      <p:sp>
        <p:nvSpPr>
          <p:cNvPr id="10" name="Google Shape;420;p7">
            <a:extLst>
              <a:ext uri="{FF2B5EF4-FFF2-40B4-BE49-F238E27FC236}">
                <a16:creationId xmlns:a16="http://schemas.microsoft.com/office/drawing/2014/main" id="{0C128F32-F933-9489-E469-3A109733BEF9}"/>
              </a:ext>
            </a:extLst>
          </p:cNvPr>
          <p:cNvSpPr/>
          <p:nvPr/>
        </p:nvSpPr>
        <p:spPr>
          <a:xfrm>
            <a:off x="4569549" y="2194676"/>
            <a:ext cx="1160190" cy="6748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2E75B6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com </a:t>
            </a: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maior repertório cultural e  intelectual</a:t>
            </a:r>
          </a:p>
        </p:txBody>
      </p:sp>
      <p:sp>
        <p:nvSpPr>
          <p:cNvPr id="11" name="Google Shape;420;p7">
            <a:extLst>
              <a:ext uri="{FF2B5EF4-FFF2-40B4-BE49-F238E27FC236}">
                <a16:creationId xmlns:a16="http://schemas.microsoft.com/office/drawing/2014/main" id="{FCECF658-984A-9E82-819F-761843F55CC7}"/>
              </a:ext>
            </a:extLst>
          </p:cNvPr>
          <p:cNvSpPr/>
          <p:nvPr/>
        </p:nvSpPr>
        <p:spPr>
          <a:xfrm>
            <a:off x="1341717" y="2204260"/>
            <a:ext cx="1317092" cy="66803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2E75B6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inserindo práticas esportivas educacionais</a:t>
            </a:r>
            <a:r>
              <a:rPr lang="pt-BR" sz="800" b="1">
                <a:solidFill>
                  <a:srgbClr val="0000FF"/>
                </a:solidFill>
                <a:latin typeface="Calibri" pitchFamily="34"/>
                <a:ea typeface="Calibri" pitchFamily="34"/>
                <a:cs typeface="Calibri" pitchFamily="34"/>
              </a:rPr>
              <a:t> </a:t>
            </a: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 em seus estilos de vida</a:t>
            </a:r>
          </a:p>
        </p:txBody>
      </p:sp>
      <p:sp>
        <p:nvSpPr>
          <p:cNvPr id="12" name="Google Shape;420;p7">
            <a:extLst>
              <a:ext uri="{FF2B5EF4-FFF2-40B4-BE49-F238E27FC236}">
                <a16:creationId xmlns:a16="http://schemas.microsoft.com/office/drawing/2014/main" id="{FA761921-E1F5-E4D4-751E-A2718E3B7307}"/>
              </a:ext>
            </a:extLst>
          </p:cNvPr>
          <p:cNvSpPr/>
          <p:nvPr/>
        </p:nvSpPr>
        <p:spPr>
          <a:xfrm>
            <a:off x="9207177" y="2186255"/>
            <a:ext cx="1345219" cy="62871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CC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Ampliação de perspectivas profissionais e econômicas</a:t>
            </a:r>
            <a:endParaRPr lang="pt-BR" sz="8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3" name="Google Shape;420;p7">
            <a:extLst>
              <a:ext uri="{FF2B5EF4-FFF2-40B4-BE49-F238E27FC236}">
                <a16:creationId xmlns:a16="http://schemas.microsoft.com/office/drawing/2014/main" id="{B0CF563E-77A4-4104-E6D0-56FAA2248918}"/>
              </a:ext>
            </a:extLst>
          </p:cNvPr>
          <p:cNvSpPr/>
          <p:nvPr/>
        </p:nvSpPr>
        <p:spPr>
          <a:xfrm>
            <a:off x="11051786" y="3425755"/>
            <a:ext cx="934992" cy="9830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concluindo formação profissionalizante</a:t>
            </a:r>
          </a:p>
        </p:txBody>
      </p:sp>
      <p:sp>
        <p:nvSpPr>
          <p:cNvPr id="14" name="Google Shape;420;p7">
            <a:extLst>
              <a:ext uri="{FF2B5EF4-FFF2-40B4-BE49-F238E27FC236}">
                <a16:creationId xmlns:a16="http://schemas.microsoft.com/office/drawing/2014/main" id="{41D3CDA2-568D-95E4-9392-5643FDB80CC4}"/>
              </a:ext>
            </a:extLst>
          </p:cNvPr>
          <p:cNvSpPr/>
          <p:nvPr/>
        </p:nvSpPr>
        <p:spPr>
          <a:xfrm>
            <a:off x="6832680" y="3424411"/>
            <a:ext cx="934992" cy="9728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com habilidades socioemocionais mais desenvolvidas</a:t>
            </a:r>
          </a:p>
        </p:txBody>
      </p:sp>
      <p:sp>
        <p:nvSpPr>
          <p:cNvPr id="15" name="Google Shape;420;p7">
            <a:extLst>
              <a:ext uri="{FF2B5EF4-FFF2-40B4-BE49-F238E27FC236}">
                <a16:creationId xmlns:a16="http://schemas.microsoft.com/office/drawing/2014/main" id="{CECDCB05-8582-2FE2-7DAF-951B423AE748}"/>
              </a:ext>
            </a:extLst>
          </p:cNvPr>
          <p:cNvSpPr/>
          <p:nvPr/>
        </p:nvSpPr>
        <p:spPr>
          <a:xfrm>
            <a:off x="2197980" y="3382920"/>
            <a:ext cx="1021832" cy="9834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DC3E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formado para atuar na multiplicação de práticas esportivas e culturais educacionais</a:t>
            </a:r>
            <a:endParaRPr lang="pt-BR" sz="8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6" name="Google Shape;420;p7">
            <a:extLst>
              <a:ext uri="{FF2B5EF4-FFF2-40B4-BE49-F238E27FC236}">
                <a16:creationId xmlns:a16="http://schemas.microsoft.com/office/drawing/2014/main" id="{21F906D1-A805-FA88-9108-8199D8810913}"/>
              </a:ext>
            </a:extLst>
          </p:cNvPr>
          <p:cNvSpPr/>
          <p:nvPr/>
        </p:nvSpPr>
        <p:spPr>
          <a:xfrm>
            <a:off x="10736565" y="2194676"/>
            <a:ext cx="1268016" cy="64870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CC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com renda aumentada</a:t>
            </a:r>
          </a:p>
        </p:txBody>
      </p:sp>
      <p:sp>
        <p:nvSpPr>
          <p:cNvPr id="17" name="Google Shape;420;p7">
            <a:extLst>
              <a:ext uri="{FF2B5EF4-FFF2-40B4-BE49-F238E27FC236}">
                <a16:creationId xmlns:a16="http://schemas.microsoft.com/office/drawing/2014/main" id="{ACBD19E2-8438-139A-3A23-6145EA0412BE}"/>
              </a:ext>
            </a:extLst>
          </p:cNvPr>
          <p:cNvSpPr/>
          <p:nvPr/>
        </p:nvSpPr>
        <p:spPr>
          <a:xfrm>
            <a:off x="7739308" y="2212013"/>
            <a:ext cx="1342896" cy="62008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CC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ingressando no ensino superior</a:t>
            </a:r>
          </a:p>
        </p:txBody>
      </p:sp>
      <p:sp>
        <p:nvSpPr>
          <p:cNvPr id="18" name="Google Shape;420;p7">
            <a:extLst>
              <a:ext uri="{FF2B5EF4-FFF2-40B4-BE49-F238E27FC236}">
                <a16:creationId xmlns:a16="http://schemas.microsoft.com/office/drawing/2014/main" id="{0CF3AD97-8CBB-5556-8633-8AEFE3B04C32}"/>
              </a:ext>
            </a:extLst>
          </p:cNvPr>
          <p:cNvSpPr/>
          <p:nvPr/>
        </p:nvSpPr>
        <p:spPr>
          <a:xfrm>
            <a:off x="8939668" y="3405409"/>
            <a:ext cx="934992" cy="9625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ingressando ou sendo promovidos no trabalho</a:t>
            </a:r>
          </a:p>
        </p:txBody>
      </p:sp>
      <p:sp>
        <p:nvSpPr>
          <p:cNvPr id="19" name="Google Shape;420;p7">
            <a:extLst>
              <a:ext uri="{FF2B5EF4-FFF2-40B4-BE49-F238E27FC236}">
                <a16:creationId xmlns:a16="http://schemas.microsoft.com/office/drawing/2014/main" id="{4BBA1D77-0FC0-5EE1-BA7C-62EA61B500A8}"/>
              </a:ext>
            </a:extLst>
          </p:cNvPr>
          <p:cNvSpPr/>
          <p:nvPr/>
        </p:nvSpPr>
        <p:spPr>
          <a:xfrm>
            <a:off x="6265322" y="2208036"/>
            <a:ext cx="1342896" cy="6093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CC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Aumento da consciência e participação cidadã</a:t>
            </a:r>
          </a:p>
        </p:txBody>
      </p:sp>
      <p:sp>
        <p:nvSpPr>
          <p:cNvPr id="20" name="Google Shape;420;p7">
            <a:extLst>
              <a:ext uri="{FF2B5EF4-FFF2-40B4-BE49-F238E27FC236}">
                <a16:creationId xmlns:a16="http://schemas.microsoft.com/office/drawing/2014/main" id="{70A2DAB0-1317-7509-69FD-122044156059}"/>
              </a:ext>
            </a:extLst>
          </p:cNvPr>
          <p:cNvSpPr/>
          <p:nvPr/>
        </p:nvSpPr>
        <p:spPr>
          <a:xfrm>
            <a:off x="5813353" y="3414261"/>
            <a:ext cx="911940" cy="9830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 com conhecimentos ampliados sobre o acesso a direitos e políticas públicas</a:t>
            </a:r>
          </a:p>
        </p:txBody>
      </p:sp>
      <p:sp>
        <p:nvSpPr>
          <p:cNvPr id="21" name="Google Shape;420;p7">
            <a:extLst>
              <a:ext uri="{FF2B5EF4-FFF2-40B4-BE49-F238E27FC236}">
                <a16:creationId xmlns:a16="http://schemas.microsoft.com/office/drawing/2014/main" id="{41185700-D858-461E-DA1B-3F575A6D7E30}"/>
              </a:ext>
            </a:extLst>
          </p:cNvPr>
          <p:cNvSpPr/>
          <p:nvPr/>
        </p:nvSpPr>
        <p:spPr>
          <a:xfrm>
            <a:off x="7894280" y="3435348"/>
            <a:ext cx="934992" cy="9486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E066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com perspectivas de si e do mundo ampliadas</a:t>
            </a:r>
          </a:p>
        </p:txBody>
      </p:sp>
      <p:sp>
        <p:nvSpPr>
          <p:cNvPr id="22" name="Google Shape;420;p7">
            <a:extLst>
              <a:ext uri="{FF2B5EF4-FFF2-40B4-BE49-F238E27FC236}">
                <a16:creationId xmlns:a16="http://schemas.microsoft.com/office/drawing/2014/main" id="{37C261B0-D193-2E73-301B-7A9B73784B13}"/>
              </a:ext>
            </a:extLst>
          </p:cNvPr>
          <p:cNvSpPr/>
          <p:nvPr/>
        </p:nvSpPr>
        <p:spPr>
          <a:xfrm>
            <a:off x="7516723" y="1139869"/>
            <a:ext cx="2968249" cy="6093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Promover mudanças sociais afirmativas em relação  à educação e renda para jovens e adultos em vulnerabilidade social</a:t>
            </a:r>
          </a:p>
        </p:txBody>
      </p:sp>
      <p:sp>
        <p:nvSpPr>
          <p:cNvPr id="23" name="Google Shape;420;p7">
            <a:extLst>
              <a:ext uri="{FF2B5EF4-FFF2-40B4-BE49-F238E27FC236}">
                <a16:creationId xmlns:a16="http://schemas.microsoft.com/office/drawing/2014/main" id="{DB0F04D5-FDEB-0A1B-5333-FA275F3E4419}"/>
              </a:ext>
            </a:extLst>
          </p:cNvPr>
          <p:cNvSpPr/>
          <p:nvPr/>
        </p:nvSpPr>
        <p:spPr>
          <a:xfrm>
            <a:off x="1936632" y="1165161"/>
            <a:ext cx="3270403" cy="55879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4D99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Fortalecer  a educação integral e disseminar culturas esportiva, educacional e artística como meios de desenvolvimento pessoal e social</a:t>
            </a:r>
          </a:p>
        </p:txBody>
      </p:sp>
      <p:cxnSp>
        <p:nvCxnSpPr>
          <p:cNvPr id="24" name="Conector: Angulado 43">
            <a:extLst>
              <a:ext uri="{FF2B5EF4-FFF2-40B4-BE49-F238E27FC236}">
                <a16:creationId xmlns:a16="http://schemas.microsoft.com/office/drawing/2014/main" id="{B1A90B61-84F0-389C-26F5-85D70E9757EB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rot="5400000" flipH="1" flipV="1">
            <a:off x="4179503" y="2413584"/>
            <a:ext cx="514231" cy="1426052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25" name="Conector: Angulado 44">
            <a:extLst>
              <a:ext uri="{FF2B5EF4-FFF2-40B4-BE49-F238E27FC236}">
                <a16:creationId xmlns:a16="http://schemas.microsoft.com/office/drawing/2014/main" id="{09B4783A-1BE2-E6D5-D679-886F77B40886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rot="5400000" flipH="1" flipV="1">
            <a:off x="4667813" y="2874106"/>
            <a:ext cx="486443" cy="477220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sp>
        <p:nvSpPr>
          <p:cNvPr id="26" name="Google Shape;420;p7">
            <a:extLst>
              <a:ext uri="{FF2B5EF4-FFF2-40B4-BE49-F238E27FC236}">
                <a16:creationId xmlns:a16="http://schemas.microsoft.com/office/drawing/2014/main" id="{4DBF5E0E-FE20-3895-5C8A-DD6312C2E4EB}"/>
              </a:ext>
            </a:extLst>
          </p:cNvPr>
          <p:cNvSpPr/>
          <p:nvPr/>
        </p:nvSpPr>
        <p:spPr>
          <a:xfrm>
            <a:off x="2529761" y="6207547"/>
            <a:ext cx="1737926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2E75B6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Crianças e jovens/adolescentes</a:t>
            </a:r>
          </a:p>
        </p:txBody>
      </p:sp>
      <p:sp>
        <p:nvSpPr>
          <p:cNvPr id="27" name="Google Shape;420;p7">
            <a:extLst>
              <a:ext uri="{FF2B5EF4-FFF2-40B4-BE49-F238E27FC236}">
                <a16:creationId xmlns:a16="http://schemas.microsoft.com/office/drawing/2014/main" id="{1CA1968C-0646-1184-22BE-B3055A79A706}"/>
              </a:ext>
            </a:extLst>
          </p:cNvPr>
          <p:cNvSpPr/>
          <p:nvPr/>
        </p:nvSpPr>
        <p:spPr>
          <a:xfrm>
            <a:off x="8361776" y="6225314"/>
            <a:ext cx="1319698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Jovens/adolescentes</a:t>
            </a:r>
          </a:p>
        </p:txBody>
      </p:sp>
      <p:sp>
        <p:nvSpPr>
          <p:cNvPr id="28" name="Google Shape;420;p7">
            <a:extLst>
              <a:ext uri="{FF2B5EF4-FFF2-40B4-BE49-F238E27FC236}">
                <a16:creationId xmlns:a16="http://schemas.microsoft.com/office/drawing/2014/main" id="{259697A8-B84C-E7D1-83D2-F17A759617E6}"/>
              </a:ext>
            </a:extLst>
          </p:cNvPr>
          <p:cNvSpPr/>
          <p:nvPr/>
        </p:nvSpPr>
        <p:spPr>
          <a:xfrm>
            <a:off x="1330315" y="4520321"/>
            <a:ext cx="4483038" cy="4187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2E75B6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Programa de Jovens, Dois Toques, Jogo Aberto, Jogos de Integração, Gol pela Igualdade, Football for Hope, Inspiração Caju, Biblioteca comunitária do Caju + virando o jogo e Gol de Cultura (inativos)</a:t>
            </a:r>
          </a:p>
        </p:txBody>
      </p:sp>
      <p:sp>
        <p:nvSpPr>
          <p:cNvPr id="29" name="Google Shape;508;p77">
            <a:extLst>
              <a:ext uri="{FF2B5EF4-FFF2-40B4-BE49-F238E27FC236}">
                <a16:creationId xmlns:a16="http://schemas.microsoft.com/office/drawing/2014/main" id="{59FB75AB-D1B2-FD7B-8EFB-B4FCEEE1D63B}"/>
              </a:ext>
            </a:extLst>
          </p:cNvPr>
          <p:cNvSpPr/>
          <p:nvPr/>
        </p:nvSpPr>
        <p:spPr>
          <a:xfrm>
            <a:off x="231133" y="4528378"/>
            <a:ext cx="929542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Atividades</a:t>
            </a:r>
            <a:endParaRPr lang="pt-PT" sz="800" i="1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420;p7">
            <a:extLst>
              <a:ext uri="{FF2B5EF4-FFF2-40B4-BE49-F238E27FC236}">
                <a16:creationId xmlns:a16="http://schemas.microsoft.com/office/drawing/2014/main" id="{7023DA9C-8F84-8182-7BAF-C09F7A494DBD}"/>
              </a:ext>
            </a:extLst>
          </p:cNvPr>
          <p:cNvSpPr/>
          <p:nvPr/>
        </p:nvSpPr>
        <p:spPr>
          <a:xfrm>
            <a:off x="6725293" y="4538366"/>
            <a:ext cx="5211074" cy="4147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Programa de Jovens, Dois Toques, Jogo Aberto,, Gol pela Igualdade, Intercâmbio Brasil-França, Juventude e Oportunidade, Jogo Aberto Brasil + Gol de Trabalho e virando o jogo (inativos)</a:t>
            </a:r>
          </a:p>
        </p:txBody>
      </p:sp>
      <p:sp>
        <p:nvSpPr>
          <p:cNvPr id="31" name="Google Shape;508;p77">
            <a:extLst>
              <a:ext uri="{FF2B5EF4-FFF2-40B4-BE49-F238E27FC236}">
                <a16:creationId xmlns:a16="http://schemas.microsoft.com/office/drawing/2014/main" id="{C70B2B91-1C90-D4F5-ADDC-3FBE6F71BDA0}"/>
              </a:ext>
            </a:extLst>
          </p:cNvPr>
          <p:cNvSpPr/>
          <p:nvPr/>
        </p:nvSpPr>
        <p:spPr>
          <a:xfrm>
            <a:off x="210413" y="5203477"/>
            <a:ext cx="957303" cy="8626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Problemas e necessidades</a:t>
            </a:r>
          </a:p>
        </p:txBody>
      </p:sp>
      <p:sp>
        <p:nvSpPr>
          <p:cNvPr id="32" name="Google Shape;508;p77">
            <a:extLst>
              <a:ext uri="{FF2B5EF4-FFF2-40B4-BE49-F238E27FC236}">
                <a16:creationId xmlns:a16="http://schemas.microsoft.com/office/drawing/2014/main" id="{50AAB7D4-1848-A376-E94A-B055B19C1A57}"/>
              </a:ext>
            </a:extLst>
          </p:cNvPr>
          <p:cNvSpPr/>
          <p:nvPr/>
        </p:nvSpPr>
        <p:spPr>
          <a:xfrm>
            <a:off x="1356892" y="5104782"/>
            <a:ext cx="1604662" cy="9613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Crianças e jovens em vulnerabilidade social têm poucas oportunidades de inserir diferentes práticas esportivas no estilo de vida</a:t>
            </a:r>
          </a:p>
        </p:txBody>
      </p:sp>
      <p:sp>
        <p:nvSpPr>
          <p:cNvPr id="33" name="Google Shape;508;p77">
            <a:extLst>
              <a:ext uri="{FF2B5EF4-FFF2-40B4-BE49-F238E27FC236}">
                <a16:creationId xmlns:a16="http://schemas.microsoft.com/office/drawing/2014/main" id="{413B6EB3-71DE-0559-4824-F6C647DD35A6}"/>
              </a:ext>
            </a:extLst>
          </p:cNvPr>
          <p:cNvSpPr/>
          <p:nvPr/>
        </p:nvSpPr>
        <p:spPr>
          <a:xfrm>
            <a:off x="3041319" y="5104782"/>
            <a:ext cx="1680859" cy="9613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Crianças e jovens em vulnerabilidade social têm dificuldade em acessar educação de qualidade e a desenvolver seus repertórios culturais </a:t>
            </a:r>
          </a:p>
        </p:txBody>
      </p:sp>
      <p:sp>
        <p:nvSpPr>
          <p:cNvPr id="34" name="Google Shape;508;p77">
            <a:extLst>
              <a:ext uri="{FF2B5EF4-FFF2-40B4-BE49-F238E27FC236}">
                <a16:creationId xmlns:a16="http://schemas.microsoft.com/office/drawing/2014/main" id="{137FD557-271C-3F89-6B15-830801B03E36}"/>
              </a:ext>
            </a:extLst>
          </p:cNvPr>
          <p:cNvSpPr/>
          <p:nvPr/>
        </p:nvSpPr>
        <p:spPr>
          <a:xfrm>
            <a:off x="4800267" y="5107971"/>
            <a:ext cx="1604662" cy="95874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Jovens e adolescentes em vulnerabilidade social têm poucas oportunidades de fruírem de experiências  esportivas e culturais em territórios estrangeiros</a:t>
            </a:r>
          </a:p>
        </p:txBody>
      </p:sp>
      <p:sp>
        <p:nvSpPr>
          <p:cNvPr id="35" name="Google Shape;508;p77">
            <a:extLst>
              <a:ext uri="{FF2B5EF4-FFF2-40B4-BE49-F238E27FC236}">
                <a16:creationId xmlns:a16="http://schemas.microsoft.com/office/drawing/2014/main" id="{5DB1AFF1-4F2A-10DC-151D-7A3740C599BC}"/>
              </a:ext>
            </a:extLst>
          </p:cNvPr>
          <p:cNvSpPr/>
          <p:nvPr/>
        </p:nvSpPr>
        <p:spPr>
          <a:xfrm>
            <a:off x="6729896" y="5132155"/>
            <a:ext cx="1731872" cy="934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Jovens e adolescentes em vulnerabilidade social enfrentam dificuldades de acesso a educação continuado, ensino superior, além de  inserção e permanência no mercado de trabalho</a:t>
            </a:r>
          </a:p>
        </p:txBody>
      </p:sp>
      <p:sp>
        <p:nvSpPr>
          <p:cNvPr id="36" name="Google Shape;508;p77">
            <a:extLst>
              <a:ext uri="{FF2B5EF4-FFF2-40B4-BE49-F238E27FC236}">
                <a16:creationId xmlns:a16="http://schemas.microsoft.com/office/drawing/2014/main" id="{93935833-A97E-6727-5766-A821B7DD3000}"/>
              </a:ext>
            </a:extLst>
          </p:cNvPr>
          <p:cNvSpPr/>
          <p:nvPr/>
        </p:nvSpPr>
        <p:spPr>
          <a:xfrm>
            <a:off x="8541228" y="5136668"/>
            <a:ext cx="1731871" cy="9613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Jovens e adolescentes em vulnerabilidade social têm menos acesso ao desenvolvimento de capacidades socioemocionais focadas na geração de renda e mudança de status social</a:t>
            </a:r>
          </a:p>
        </p:txBody>
      </p:sp>
      <p:sp>
        <p:nvSpPr>
          <p:cNvPr id="37" name="Google Shape;508;p77">
            <a:extLst>
              <a:ext uri="{FF2B5EF4-FFF2-40B4-BE49-F238E27FC236}">
                <a16:creationId xmlns:a16="http://schemas.microsoft.com/office/drawing/2014/main" id="{30BF5849-C733-ED51-E077-EBEDDB99EE9A}"/>
              </a:ext>
            </a:extLst>
          </p:cNvPr>
          <p:cNvSpPr/>
          <p:nvPr/>
        </p:nvSpPr>
        <p:spPr>
          <a:xfrm>
            <a:off x="10331706" y="5132155"/>
            <a:ext cx="1604661" cy="934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Informações sobre qualificação, direitos e acesso a políticas públicas afirmativas são pouco difundidos entre os jovens das camadas sociais mais vulneráveis</a:t>
            </a:r>
          </a:p>
        </p:txBody>
      </p:sp>
      <p:sp>
        <p:nvSpPr>
          <p:cNvPr id="39" name="Google Shape;420;p7">
            <a:extLst>
              <a:ext uri="{FF2B5EF4-FFF2-40B4-BE49-F238E27FC236}">
                <a16:creationId xmlns:a16="http://schemas.microsoft.com/office/drawing/2014/main" id="{6E1336CD-C5F9-A1B7-D91C-AF535715834E}"/>
              </a:ext>
            </a:extLst>
          </p:cNvPr>
          <p:cNvSpPr/>
          <p:nvPr/>
        </p:nvSpPr>
        <p:spPr>
          <a:xfrm>
            <a:off x="2829702" y="2165416"/>
            <a:ext cx="1526764" cy="66803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2E75B6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Formação de jovens monitores como </a:t>
            </a:r>
            <a:r>
              <a:rPr lang="pt-BR" sz="8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protagonistas na multiplicação educacional, cultural e esportiva</a:t>
            </a:r>
          </a:p>
        </p:txBody>
      </p:sp>
      <p:cxnSp>
        <p:nvCxnSpPr>
          <p:cNvPr id="40" name="Conector Angulado 2">
            <a:extLst>
              <a:ext uri="{FF2B5EF4-FFF2-40B4-BE49-F238E27FC236}">
                <a16:creationId xmlns:a16="http://schemas.microsoft.com/office/drawing/2014/main" id="{B0D3AB5E-83EE-42AF-B0AD-CEDA2A1EDB61}"/>
              </a:ext>
            </a:extLst>
          </p:cNvPr>
          <p:cNvCxnSpPr>
            <a:stCxn id="4" idx="0"/>
            <a:endCxn id="11" idx="2"/>
          </p:cNvCxnSpPr>
          <p:nvPr/>
        </p:nvCxnSpPr>
        <p:spPr>
          <a:xfrm rot="5400000" flipH="1" flipV="1">
            <a:off x="1588622" y="2933735"/>
            <a:ext cx="473083" cy="350200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1" name="Conector Angulado 81">
            <a:extLst>
              <a:ext uri="{FF2B5EF4-FFF2-40B4-BE49-F238E27FC236}">
                <a16:creationId xmlns:a16="http://schemas.microsoft.com/office/drawing/2014/main" id="{2A87AB4A-0A23-7646-BF67-FE7F95915D88}"/>
              </a:ext>
            </a:extLst>
          </p:cNvPr>
          <p:cNvCxnSpPr>
            <a:stCxn id="15" idx="0"/>
            <a:endCxn id="39" idx="2"/>
          </p:cNvCxnSpPr>
          <p:nvPr/>
        </p:nvCxnSpPr>
        <p:spPr>
          <a:xfrm rot="5400000" flipH="1" flipV="1">
            <a:off x="2876255" y="2666091"/>
            <a:ext cx="549471" cy="884188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2" name="Conector Angulado 82">
            <a:extLst>
              <a:ext uri="{FF2B5EF4-FFF2-40B4-BE49-F238E27FC236}">
                <a16:creationId xmlns:a16="http://schemas.microsoft.com/office/drawing/2014/main" id="{B5ED1DB7-1ED8-5697-01D8-81B830E03F3F}"/>
              </a:ext>
            </a:extLst>
          </p:cNvPr>
          <p:cNvCxnSpPr>
            <a:cxnSpLocks/>
            <a:stCxn id="11" idx="0"/>
            <a:endCxn id="23" idx="2"/>
          </p:cNvCxnSpPr>
          <p:nvPr/>
        </p:nvCxnSpPr>
        <p:spPr>
          <a:xfrm rot="5400000" flipH="1" flipV="1">
            <a:off x="2545894" y="1178321"/>
            <a:ext cx="480309" cy="1571571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3" name="Conector Angulado 84">
            <a:extLst>
              <a:ext uri="{FF2B5EF4-FFF2-40B4-BE49-F238E27FC236}">
                <a16:creationId xmlns:a16="http://schemas.microsoft.com/office/drawing/2014/main" id="{6346573B-2405-A6FB-B4AE-F9C25F0F0C9A}"/>
              </a:ext>
            </a:extLst>
          </p:cNvPr>
          <p:cNvCxnSpPr>
            <a:cxnSpLocks/>
            <a:stCxn id="39" idx="0"/>
            <a:endCxn id="23" idx="2"/>
          </p:cNvCxnSpPr>
          <p:nvPr/>
        </p:nvCxnSpPr>
        <p:spPr>
          <a:xfrm rot="16200000" flipV="1">
            <a:off x="3361727" y="1934059"/>
            <a:ext cx="441465" cy="21250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4" name="Conector Angulado 85">
            <a:extLst>
              <a:ext uri="{FF2B5EF4-FFF2-40B4-BE49-F238E27FC236}">
                <a16:creationId xmlns:a16="http://schemas.microsoft.com/office/drawing/2014/main" id="{4E23A8B9-88CA-9BDC-C125-C5C9DFFE8008}"/>
              </a:ext>
            </a:extLst>
          </p:cNvPr>
          <p:cNvCxnSpPr>
            <a:cxnSpLocks/>
            <a:stCxn id="10" idx="0"/>
            <a:endCxn id="23" idx="2"/>
          </p:cNvCxnSpPr>
          <p:nvPr/>
        </p:nvCxnSpPr>
        <p:spPr>
          <a:xfrm rot="16200000" flipV="1">
            <a:off x="4125377" y="1170409"/>
            <a:ext cx="470725" cy="1577810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3399FF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D9F28131-508C-53E4-EA96-D0BDD31E67D5}"/>
              </a:ext>
            </a:extLst>
          </p:cNvPr>
          <p:cNvCxnSpPr>
            <a:stCxn id="14" idx="0"/>
            <a:endCxn id="19" idx="2"/>
          </p:cNvCxnSpPr>
          <p:nvPr/>
        </p:nvCxnSpPr>
        <p:spPr>
          <a:xfrm rot="16200000" flipV="1">
            <a:off x="6814973" y="2939208"/>
            <a:ext cx="607001" cy="363406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6" name="Conector: Angulado 44">
            <a:extLst>
              <a:ext uri="{FF2B5EF4-FFF2-40B4-BE49-F238E27FC236}">
                <a16:creationId xmlns:a16="http://schemas.microsoft.com/office/drawing/2014/main" id="{A1C3D986-F14F-666D-185F-E212B85EEA1D}"/>
              </a:ext>
            </a:extLst>
          </p:cNvPr>
          <p:cNvCxnSpPr>
            <a:stCxn id="21" idx="0"/>
            <a:endCxn id="12" idx="2"/>
          </p:cNvCxnSpPr>
          <p:nvPr/>
        </p:nvCxnSpPr>
        <p:spPr>
          <a:xfrm rot="5400000" flipH="1" flipV="1">
            <a:off x="8810592" y="2366154"/>
            <a:ext cx="620379" cy="1518011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7" name="Conector: Angulado 44">
            <a:extLst>
              <a:ext uri="{FF2B5EF4-FFF2-40B4-BE49-F238E27FC236}">
                <a16:creationId xmlns:a16="http://schemas.microsoft.com/office/drawing/2014/main" id="{6EF45CED-028A-7CEB-4CDA-A560FA88A124}"/>
              </a:ext>
            </a:extLst>
          </p:cNvPr>
          <p:cNvCxnSpPr>
            <a:stCxn id="18" idx="0"/>
            <a:endCxn id="12" idx="2"/>
          </p:cNvCxnSpPr>
          <p:nvPr/>
        </p:nvCxnSpPr>
        <p:spPr>
          <a:xfrm rot="5400000" flipH="1" flipV="1">
            <a:off x="9348255" y="2873878"/>
            <a:ext cx="590440" cy="472623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8" name="Conector: Angulado 44">
            <a:extLst>
              <a:ext uri="{FF2B5EF4-FFF2-40B4-BE49-F238E27FC236}">
                <a16:creationId xmlns:a16="http://schemas.microsoft.com/office/drawing/2014/main" id="{3D1E6912-D4BB-6313-0BD7-3AAC79AD0412}"/>
              </a:ext>
            </a:extLst>
          </p:cNvPr>
          <p:cNvCxnSpPr>
            <a:stCxn id="20" idx="0"/>
            <a:endCxn id="19" idx="2"/>
          </p:cNvCxnSpPr>
          <p:nvPr/>
        </p:nvCxnSpPr>
        <p:spPr>
          <a:xfrm rot="5400000" flipH="1" flipV="1">
            <a:off x="6304621" y="2782113"/>
            <a:ext cx="596851" cy="667447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9" name="Conector: Angulado 44">
            <a:extLst>
              <a:ext uri="{FF2B5EF4-FFF2-40B4-BE49-F238E27FC236}">
                <a16:creationId xmlns:a16="http://schemas.microsoft.com/office/drawing/2014/main" id="{7EB843EB-4116-D300-C501-5876CD48FEF0}"/>
              </a:ext>
            </a:extLst>
          </p:cNvPr>
          <p:cNvCxnSpPr>
            <a:stCxn id="21" idx="0"/>
            <a:endCxn id="17" idx="2"/>
          </p:cNvCxnSpPr>
          <p:nvPr/>
        </p:nvCxnSpPr>
        <p:spPr>
          <a:xfrm rot="5400000" flipH="1" flipV="1">
            <a:off x="8084640" y="3109232"/>
            <a:ext cx="603253" cy="48980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0" name="Conector: Angulado 44">
            <a:extLst>
              <a:ext uri="{FF2B5EF4-FFF2-40B4-BE49-F238E27FC236}">
                <a16:creationId xmlns:a16="http://schemas.microsoft.com/office/drawing/2014/main" id="{15FB498E-3EAA-5323-F9C2-9BEF128D22B3}"/>
              </a:ext>
            </a:extLst>
          </p:cNvPr>
          <p:cNvCxnSpPr>
            <a:stCxn id="13" idx="0"/>
            <a:endCxn id="16" idx="2"/>
          </p:cNvCxnSpPr>
          <p:nvPr/>
        </p:nvCxnSpPr>
        <p:spPr>
          <a:xfrm rot="16200000" flipV="1">
            <a:off x="11153740" y="3060212"/>
            <a:ext cx="582377" cy="148709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1" name="Conector: Angulado 44">
            <a:extLst>
              <a:ext uri="{FF2B5EF4-FFF2-40B4-BE49-F238E27FC236}">
                <a16:creationId xmlns:a16="http://schemas.microsoft.com/office/drawing/2014/main" id="{DE158377-CD07-0DDE-87B0-0F956CC145A7}"/>
              </a:ext>
            </a:extLst>
          </p:cNvPr>
          <p:cNvCxnSpPr>
            <a:stCxn id="3" idx="0"/>
            <a:endCxn id="12" idx="2"/>
          </p:cNvCxnSpPr>
          <p:nvPr/>
        </p:nvCxnSpPr>
        <p:spPr>
          <a:xfrm rot="16200000" flipV="1">
            <a:off x="9877195" y="2817561"/>
            <a:ext cx="599292" cy="594107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2" name="Conector: Angulado 44">
            <a:extLst>
              <a:ext uri="{FF2B5EF4-FFF2-40B4-BE49-F238E27FC236}">
                <a16:creationId xmlns:a16="http://schemas.microsoft.com/office/drawing/2014/main" id="{19733803-EC5F-BCEA-6DEA-8B62A859F752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rot="16200000" flipV="1">
            <a:off x="10394142" y="2300614"/>
            <a:ext cx="610786" cy="1639495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3" name="Conector: Angulado 44">
            <a:extLst>
              <a:ext uri="{FF2B5EF4-FFF2-40B4-BE49-F238E27FC236}">
                <a16:creationId xmlns:a16="http://schemas.microsoft.com/office/drawing/2014/main" id="{054EEC59-08C7-5402-F6F5-FA35DA3ECCC2}"/>
              </a:ext>
            </a:extLst>
          </p:cNvPr>
          <p:cNvCxnSpPr>
            <a:cxnSpLocks/>
            <a:stCxn id="16" idx="0"/>
            <a:endCxn id="22" idx="2"/>
          </p:cNvCxnSpPr>
          <p:nvPr/>
        </p:nvCxnSpPr>
        <p:spPr>
          <a:xfrm rot="16200000" flipV="1">
            <a:off x="9962995" y="787097"/>
            <a:ext cx="445433" cy="2369725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4" name="Conector: Angulado 44">
            <a:extLst>
              <a:ext uri="{FF2B5EF4-FFF2-40B4-BE49-F238E27FC236}">
                <a16:creationId xmlns:a16="http://schemas.microsoft.com/office/drawing/2014/main" id="{E5BCD747-D23B-20C7-BE67-DCC296B12463}"/>
              </a:ext>
            </a:extLst>
          </p:cNvPr>
          <p:cNvCxnSpPr>
            <a:cxnSpLocks/>
            <a:stCxn id="12" idx="0"/>
            <a:endCxn id="22" idx="2"/>
          </p:cNvCxnSpPr>
          <p:nvPr/>
        </p:nvCxnSpPr>
        <p:spPr>
          <a:xfrm rot="16200000" flipV="1">
            <a:off x="9221812" y="1528279"/>
            <a:ext cx="437012" cy="878939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5" name="Conector: Angulado 44">
            <a:extLst>
              <a:ext uri="{FF2B5EF4-FFF2-40B4-BE49-F238E27FC236}">
                <a16:creationId xmlns:a16="http://schemas.microsoft.com/office/drawing/2014/main" id="{AB15C2C3-A6D7-3AE2-4FBF-F020A7FADD9F}"/>
              </a:ext>
            </a:extLst>
          </p:cNvPr>
          <p:cNvCxnSpPr>
            <a:cxnSpLocks/>
            <a:stCxn id="17" idx="0"/>
            <a:endCxn id="22" idx="2"/>
          </p:cNvCxnSpPr>
          <p:nvPr/>
        </p:nvCxnSpPr>
        <p:spPr>
          <a:xfrm rot="5400000" flipH="1" flipV="1">
            <a:off x="8474417" y="1685582"/>
            <a:ext cx="462770" cy="590092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56" name="Conector: Angulado 44">
            <a:extLst>
              <a:ext uri="{FF2B5EF4-FFF2-40B4-BE49-F238E27FC236}">
                <a16:creationId xmlns:a16="http://schemas.microsoft.com/office/drawing/2014/main" id="{FFAF8139-3198-D49E-F088-04081687E77A}"/>
              </a:ext>
            </a:extLst>
          </p:cNvPr>
          <p:cNvCxnSpPr>
            <a:cxnSpLocks/>
            <a:stCxn id="19" idx="0"/>
            <a:endCxn id="22" idx="2"/>
          </p:cNvCxnSpPr>
          <p:nvPr/>
        </p:nvCxnSpPr>
        <p:spPr>
          <a:xfrm rot="5400000" flipH="1" flipV="1">
            <a:off x="7739413" y="946601"/>
            <a:ext cx="458793" cy="2064078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C00000"/>
            </a:solidFill>
            <a:custDash>
              <a:ds d="300063" sp="300063"/>
            </a:custDash>
            <a:miter/>
            <a:tailEnd type="arrow"/>
          </a:ln>
        </p:spPr>
      </p:cxnSp>
      <p:sp>
        <p:nvSpPr>
          <p:cNvPr id="57" name="CaixaDeTexto 22">
            <a:extLst>
              <a:ext uri="{FF2B5EF4-FFF2-40B4-BE49-F238E27FC236}">
                <a16:creationId xmlns:a16="http://schemas.microsoft.com/office/drawing/2014/main" id="{B908E373-49A3-8FF9-7A74-E0F799AAB573}"/>
              </a:ext>
            </a:extLst>
          </p:cNvPr>
          <p:cNvSpPr txBox="1"/>
          <p:nvPr/>
        </p:nvSpPr>
        <p:spPr>
          <a:xfrm>
            <a:off x="668408" y="372898"/>
            <a:ext cx="489584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Teoria de mudança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gol de letra</a:t>
            </a:r>
          </a:p>
        </p:txBody>
      </p:sp>
    </p:spTree>
    <p:extLst>
      <p:ext uri="{BB962C8B-B14F-4D97-AF65-F5344CB8AC3E}">
        <p14:creationId xmlns:p14="http://schemas.microsoft.com/office/powerpoint/2010/main" val="292792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A885ACC5-040A-B232-DDAC-096C59E472E1}"/>
              </a:ext>
            </a:extLst>
          </p:cNvPr>
          <p:cNvCxnSpPr/>
          <p:nvPr/>
        </p:nvCxnSpPr>
        <p:spPr>
          <a:xfrm flipV="1">
            <a:off x="532263" y="540228"/>
            <a:ext cx="0" cy="5246425"/>
          </a:xfrm>
          <a:prstGeom prst="straightConnector1">
            <a:avLst/>
          </a:prstGeom>
          <a:noFill/>
          <a:ln w="12701" cap="flat">
            <a:solidFill>
              <a:srgbClr val="7C7C7C"/>
            </a:solidFill>
            <a:prstDash val="solid"/>
            <a:miter/>
            <a:tailEnd type="arrow"/>
          </a:ln>
        </p:spPr>
      </p:cxnSp>
      <p:sp>
        <p:nvSpPr>
          <p:cNvPr id="3" name="Google Shape;509;p77">
            <a:extLst>
              <a:ext uri="{FF2B5EF4-FFF2-40B4-BE49-F238E27FC236}">
                <a16:creationId xmlns:a16="http://schemas.microsoft.com/office/drawing/2014/main" id="{AE1AACE7-AC51-DEB3-9A6A-DFCDAD9ED3DB}"/>
              </a:ext>
            </a:extLst>
          </p:cNvPr>
          <p:cNvSpPr/>
          <p:nvPr/>
        </p:nvSpPr>
        <p:spPr>
          <a:xfrm>
            <a:off x="65269" y="1241109"/>
            <a:ext cx="970973" cy="5872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longo prazo</a:t>
            </a:r>
          </a:p>
        </p:txBody>
      </p:sp>
      <p:sp>
        <p:nvSpPr>
          <p:cNvPr id="4" name="Google Shape;509;p77">
            <a:extLst>
              <a:ext uri="{FF2B5EF4-FFF2-40B4-BE49-F238E27FC236}">
                <a16:creationId xmlns:a16="http://schemas.microsoft.com/office/drawing/2014/main" id="{DDF97F13-C154-E4FB-4C3C-81A5005226F9}"/>
              </a:ext>
            </a:extLst>
          </p:cNvPr>
          <p:cNvSpPr/>
          <p:nvPr/>
        </p:nvSpPr>
        <p:spPr>
          <a:xfrm>
            <a:off x="65269" y="2493578"/>
            <a:ext cx="970973" cy="5872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médio prazo</a:t>
            </a:r>
          </a:p>
        </p:txBody>
      </p:sp>
      <p:sp>
        <p:nvSpPr>
          <p:cNvPr id="5" name="Google Shape;509;p77">
            <a:extLst>
              <a:ext uri="{FF2B5EF4-FFF2-40B4-BE49-F238E27FC236}">
                <a16:creationId xmlns:a16="http://schemas.microsoft.com/office/drawing/2014/main" id="{2AF7D029-A617-6724-D509-93621DB10D02}"/>
              </a:ext>
            </a:extLst>
          </p:cNvPr>
          <p:cNvSpPr/>
          <p:nvPr/>
        </p:nvSpPr>
        <p:spPr>
          <a:xfrm>
            <a:off x="65269" y="3653048"/>
            <a:ext cx="934992" cy="52937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Resultados de curto prazo</a:t>
            </a:r>
          </a:p>
        </p:txBody>
      </p:sp>
      <p:sp>
        <p:nvSpPr>
          <p:cNvPr id="6" name="Google Shape;508;p77">
            <a:extLst>
              <a:ext uri="{FF2B5EF4-FFF2-40B4-BE49-F238E27FC236}">
                <a16:creationId xmlns:a16="http://schemas.microsoft.com/office/drawing/2014/main" id="{B89433AC-1F92-A3F0-08A7-9F133B6BBE64}"/>
              </a:ext>
            </a:extLst>
          </p:cNvPr>
          <p:cNvSpPr/>
          <p:nvPr/>
        </p:nvSpPr>
        <p:spPr>
          <a:xfrm>
            <a:off x="65269" y="4655869"/>
            <a:ext cx="929542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Projetos</a:t>
            </a:r>
            <a:endParaRPr lang="pt-PT" sz="900" i="1">
              <a:solidFill>
                <a:srgbClr val="43434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08;p77">
            <a:extLst>
              <a:ext uri="{FF2B5EF4-FFF2-40B4-BE49-F238E27FC236}">
                <a16:creationId xmlns:a16="http://schemas.microsoft.com/office/drawing/2014/main" id="{B88ADBFD-B9DD-6BA8-9BD4-55E69EE42903}"/>
              </a:ext>
            </a:extLst>
          </p:cNvPr>
          <p:cNvSpPr/>
          <p:nvPr/>
        </p:nvSpPr>
        <p:spPr>
          <a:xfrm>
            <a:off x="65270" y="5170526"/>
            <a:ext cx="957303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Problemas e necessidades</a:t>
            </a:r>
          </a:p>
        </p:txBody>
      </p:sp>
      <p:sp>
        <p:nvSpPr>
          <p:cNvPr id="8" name="Google Shape;420;p7">
            <a:extLst>
              <a:ext uri="{FF2B5EF4-FFF2-40B4-BE49-F238E27FC236}">
                <a16:creationId xmlns:a16="http://schemas.microsoft.com/office/drawing/2014/main" id="{97C574C1-489D-26D1-C28F-C4B89AFC7237}"/>
              </a:ext>
            </a:extLst>
          </p:cNvPr>
          <p:cNvSpPr/>
          <p:nvPr/>
        </p:nvSpPr>
        <p:spPr>
          <a:xfrm>
            <a:off x="1085439" y="3607109"/>
            <a:ext cx="1478749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formado para atuar na multiplicação de práticas esportivas e culturais educacionais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9" name="Google Shape;420;p7">
            <a:extLst>
              <a:ext uri="{FF2B5EF4-FFF2-40B4-BE49-F238E27FC236}">
                <a16:creationId xmlns:a16="http://schemas.microsoft.com/office/drawing/2014/main" id="{FEF9B752-37AB-CEDB-2334-0A9F65A195E7}"/>
              </a:ext>
            </a:extLst>
          </p:cNvPr>
          <p:cNvSpPr/>
          <p:nvPr/>
        </p:nvSpPr>
        <p:spPr>
          <a:xfrm>
            <a:off x="3735415" y="3607109"/>
            <a:ext cx="972958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Líderes comunitários formados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0" name="Google Shape;420;p7">
            <a:extLst>
              <a:ext uri="{FF2B5EF4-FFF2-40B4-BE49-F238E27FC236}">
                <a16:creationId xmlns:a16="http://schemas.microsoft.com/office/drawing/2014/main" id="{637BB46A-3C22-09DF-1B32-B95BEB6D47E9}"/>
              </a:ext>
            </a:extLst>
          </p:cNvPr>
          <p:cNvSpPr/>
          <p:nvPr/>
        </p:nvSpPr>
        <p:spPr>
          <a:xfrm>
            <a:off x="4757037" y="3607109"/>
            <a:ext cx="972958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consciente e acessando direitos básicos 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1" name="Google Shape;420;p7">
            <a:extLst>
              <a:ext uri="{FF2B5EF4-FFF2-40B4-BE49-F238E27FC236}">
                <a16:creationId xmlns:a16="http://schemas.microsoft.com/office/drawing/2014/main" id="{1DBFDE9A-3B35-8A08-85F6-C10EB84285E3}"/>
              </a:ext>
            </a:extLst>
          </p:cNvPr>
          <p:cNvSpPr/>
          <p:nvPr/>
        </p:nvSpPr>
        <p:spPr>
          <a:xfrm>
            <a:off x="1525301" y="4655869"/>
            <a:ext cx="6242526" cy="2955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Disseminação, Ginga Social, Jogos de Integração, Comunidades RJ, Comunidades SP, Jogo Aberto Brasil</a:t>
            </a:r>
          </a:p>
        </p:txBody>
      </p:sp>
      <p:sp>
        <p:nvSpPr>
          <p:cNvPr id="12" name="Google Shape;420;p7">
            <a:extLst>
              <a:ext uri="{FF2B5EF4-FFF2-40B4-BE49-F238E27FC236}">
                <a16:creationId xmlns:a16="http://schemas.microsoft.com/office/drawing/2014/main" id="{3A72DBCA-13AA-6388-7891-64D3FB7D7AF2}"/>
              </a:ext>
            </a:extLst>
          </p:cNvPr>
          <p:cNvSpPr/>
          <p:nvPr/>
        </p:nvSpPr>
        <p:spPr>
          <a:xfrm>
            <a:off x="1824922" y="1228546"/>
            <a:ext cx="170056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Fortalecer e disseminar cultura educacional, esportiva e artística como meios de transformação social</a:t>
            </a:r>
          </a:p>
        </p:txBody>
      </p:sp>
      <p:sp>
        <p:nvSpPr>
          <p:cNvPr id="13" name="Google Shape;420;p7">
            <a:extLst>
              <a:ext uri="{FF2B5EF4-FFF2-40B4-BE49-F238E27FC236}">
                <a16:creationId xmlns:a16="http://schemas.microsoft.com/office/drawing/2014/main" id="{85C2B15F-D71A-454C-AAB5-950C90FF4CD7}"/>
              </a:ext>
            </a:extLst>
          </p:cNvPr>
          <p:cNvSpPr/>
          <p:nvPr/>
        </p:nvSpPr>
        <p:spPr>
          <a:xfrm>
            <a:off x="5372932" y="2397979"/>
            <a:ext cx="1317522" cy="8032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33CC33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Fortalecimento da articulação comunitária para acesso a direitos 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4" name="Google Shape;420;p7">
            <a:extLst>
              <a:ext uri="{FF2B5EF4-FFF2-40B4-BE49-F238E27FC236}">
                <a16:creationId xmlns:a16="http://schemas.microsoft.com/office/drawing/2014/main" id="{47EA93AA-C632-FEDF-39A6-0DE785659ABC}"/>
              </a:ext>
            </a:extLst>
          </p:cNvPr>
          <p:cNvSpPr/>
          <p:nvPr/>
        </p:nvSpPr>
        <p:spPr>
          <a:xfrm>
            <a:off x="6994757" y="3607109"/>
            <a:ext cx="116474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Mulheres conscientes sobre seus direitos básicos e de participação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Google Shape;420;p7">
            <a:extLst>
              <a:ext uri="{FF2B5EF4-FFF2-40B4-BE49-F238E27FC236}">
                <a16:creationId xmlns:a16="http://schemas.microsoft.com/office/drawing/2014/main" id="{C9B05C1E-6C0C-51E6-45F5-5D1DA7D53A1D}"/>
              </a:ext>
            </a:extLst>
          </p:cNvPr>
          <p:cNvSpPr/>
          <p:nvPr/>
        </p:nvSpPr>
        <p:spPr>
          <a:xfrm>
            <a:off x="2608546" y="3600234"/>
            <a:ext cx="1078205" cy="873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participando de eventos educacionais, esportivos e artísticos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6" name="Google Shape;420;p7">
            <a:extLst>
              <a:ext uri="{FF2B5EF4-FFF2-40B4-BE49-F238E27FC236}">
                <a16:creationId xmlns:a16="http://schemas.microsoft.com/office/drawing/2014/main" id="{63C8F912-6549-82D9-20F1-0364CA8B95FB}"/>
              </a:ext>
            </a:extLst>
          </p:cNvPr>
          <p:cNvSpPr/>
          <p:nvPr/>
        </p:nvSpPr>
        <p:spPr>
          <a:xfrm>
            <a:off x="2007163" y="2324095"/>
            <a:ext cx="1328211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33CC33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Inserção de práticas educacionais esportivas e culturais no estilo de vida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7" name="Google Shape;420;p7">
            <a:extLst>
              <a:ext uri="{FF2B5EF4-FFF2-40B4-BE49-F238E27FC236}">
                <a16:creationId xmlns:a16="http://schemas.microsoft.com/office/drawing/2014/main" id="{52BCF16B-0029-2440-D8C2-C7809F6664DB}"/>
              </a:ext>
            </a:extLst>
          </p:cNvPr>
          <p:cNvSpPr/>
          <p:nvPr/>
        </p:nvSpPr>
        <p:spPr>
          <a:xfrm>
            <a:off x="5785664" y="3607109"/>
            <a:ext cx="116474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Público acessando benefícios de assistência social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8" name="Google Shape;420;p7">
            <a:extLst>
              <a:ext uri="{FF2B5EF4-FFF2-40B4-BE49-F238E27FC236}">
                <a16:creationId xmlns:a16="http://schemas.microsoft.com/office/drawing/2014/main" id="{DB1DA788-F41C-98AB-EDFA-CB5E12579DBA}"/>
              </a:ext>
            </a:extLst>
          </p:cNvPr>
          <p:cNvSpPr/>
          <p:nvPr/>
        </p:nvSpPr>
        <p:spPr>
          <a:xfrm>
            <a:off x="5181411" y="1228546"/>
            <a:ext cx="170056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Fortalecer redes de apoio social e estimular a participação cidadã das comunidades</a:t>
            </a:r>
          </a:p>
        </p:txBody>
      </p:sp>
      <p:sp>
        <p:nvSpPr>
          <p:cNvPr id="19" name="Google Shape;420;p7">
            <a:extLst>
              <a:ext uri="{FF2B5EF4-FFF2-40B4-BE49-F238E27FC236}">
                <a16:creationId xmlns:a16="http://schemas.microsoft.com/office/drawing/2014/main" id="{A376A223-A56F-4CDC-5746-F6D271640E5B}"/>
              </a:ext>
            </a:extLst>
          </p:cNvPr>
          <p:cNvSpPr/>
          <p:nvPr/>
        </p:nvSpPr>
        <p:spPr>
          <a:xfrm>
            <a:off x="5212482" y="6127395"/>
            <a:ext cx="1737926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Comunidades</a:t>
            </a:r>
          </a:p>
        </p:txBody>
      </p:sp>
      <p:cxnSp>
        <p:nvCxnSpPr>
          <p:cNvPr id="20" name="Conector: Angulado 23">
            <a:extLst>
              <a:ext uri="{FF2B5EF4-FFF2-40B4-BE49-F238E27FC236}">
                <a16:creationId xmlns:a16="http://schemas.microsoft.com/office/drawing/2014/main" id="{811DEF22-B998-F972-A877-8E6AE13502DC}"/>
              </a:ext>
            </a:extLst>
          </p:cNvPr>
          <p:cNvCxnSpPr>
            <a:stCxn id="8" idx="0"/>
            <a:endCxn id="16" idx="2"/>
          </p:cNvCxnSpPr>
          <p:nvPr/>
        </p:nvCxnSpPr>
        <p:spPr>
          <a:xfrm rot="5400000" flipH="1" flipV="1">
            <a:off x="1986696" y="2922537"/>
            <a:ext cx="522691" cy="846455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21" name="Conector reto 59">
            <a:extLst>
              <a:ext uri="{FF2B5EF4-FFF2-40B4-BE49-F238E27FC236}">
                <a16:creationId xmlns:a16="http://schemas.microsoft.com/office/drawing/2014/main" id="{39DE9C09-6C24-CDE0-1986-4E3C9AD53A84}"/>
              </a:ext>
            </a:extLst>
          </p:cNvPr>
          <p:cNvCxnSpPr/>
          <p:nvPr/>
        </p:nvCxnSpPr>
        <p:spPr>
          <a:xfrm>
            <a:off x="4236689" y="3452225"/>
            <a:ext cx="3317050" cy="27624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22" name="Conector de Seta Reta 84">
            <a:extLst>
              <a:ext uri="{FF2B5EF4-FFF2-40B4-BE49-F238E27FC236}">
                <a16:creationId xmlns:a16="http://schemas.microsoft.com/office/drawing/2014/main" id="{B32709F7-91AC-55FD-E35D-54CED5508E1C}"/>
              </a:ext>
            </a:extLst>
          </p:cNvPr>
          <p:cNvCxnSpPr>
            <a:endCxn id="13" idx="2"/>
          </p:cNvCxnSpPr>
          <p:nvPr/>
        </p:nvCxnSpPr>
        <p:spPr>
          <a:xfrm flipV="1">
            <a:off x="6031693" y="3201217"/>
            <a:ext cx="0" cy="374895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23" name="Conector reto 85">
            <a:extLst>
              <a:ext uri="{FF2B5EF4-FFF2-40B4-BE49-F238E27FC236}">
                <a16:creationId xmlns:a16="http://schemas.microsoft.com/office/drawing/2014/main" id="{33129356-07F5-5B23-9724-3B216D04AFCF}"/>
              </a:ext>
            </a:extLst>
          </p:cNvPr>
          <p:cNvCxnSpPr/>
          <p:nvPr/>
        </p:nvCxnSpPr>
        <p:spPr>
          <a:xfrm>
            <a:off x="4236689" y="3479849"/>
            <a:ext cx="0" cy="221898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24" name="Conector reto 86">
            <a:extLst>
              <a:ext uri="{FF2B5EF4-FFF2-40B4-BE49-F238E27FC236}">
                <a16:creationId xmlns:a16="http://schemas.microsoft.com/office/drawing/2014/main" id="{5BC444C9-E521-A897-CBAC-58D36D46EF64}"/>
              </a:ext>
            </a:extLst>
          </p:cNvPr>
          <p:cNvCxnSpPr/>
          <p:nvPr/>
        </p:nvCxnSpPr>
        <p:spPr>
          <a:xfrm>
            <a:off x="5272777" y="3479849"/>
            <a:ext cx="0" cy="230466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25" name="Conector reto 87">
            <a:extLst>
              <a:ext uri="{FF2B5EF4-FFF2-40B4-BE49-F238E27FC236}">
                <a16:creationId xmlns:a16="http://schemas.microsoft.com/office/drawing/2014/main" id="{A1907DAC-3376-6988-9104-6AFED17E5CA4}"/>
              </a:ext>
            </a:extLst>
          </p:cNvPr>
          <p:cNvCxnSpPr/>
          <p:nvPr/>
        </p:nvCxnSpPr>
        <p:spPr>
          <a:xfrm>
            <a:off x="6335210" y="3479849"/>
            <a:ext cx="0" cy="211272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26" name="Conector reto 89">
            <a:extLst>
              <a:ext uri="{FF2B5EF4-FFF2-40B4-BE49-F238E27FC236}">
                <a16:creationId xmlns:a16="http://schemas.microsoft.com/office/drawing/2014/main" id="{372B3213-942B-5C72-F986-33458783506D}"/>
              </a:ext>
            </a:extLst>
          </p:cNvPr>
          <p:cNvCxnSpPr/>
          <p:nvPr/>
        </p:nvCxnSpPr>
        <p:spPr>
          <a:xfrm>
            <a:off x="7553739" y="3479849"/>
            <a:ext cx="0" cy="230466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sp>
        <p:nvSpPr>
          <p:cNvPr id="27" name="Google Shape;420;p7">
            <a:extLst>
              <a:ext uri="{FF2B5EF4-FFF2-40B4-BE49-F238E27FC236}">
                <a16:creationId xmlns:a16="http://schemas.microsoft.com/office/drawing/2014/main" id="{D325B2C9-855B-469F-2C18-0631DCCD739D}"/>
              </a:ext>
            </a:extLst>
          </p:cNvPr>
          <p:cNvSpPr/>
          <p:nvPr/>
        </p:nvSpPr>
        <p:spPr>
          <a:xfrm>
            <a:off x="9392117" y="2386440"/>
            <a:ext cx="1693044" cy="8147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33CC33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Parcerias estabelecidas com instituições públicas e privadas socioassistenciais de outras regiões para replicação das ações da Gol de Letra</a:t>
            </a:r>
          </a:p>
        </p:txBody>
      </p:sp>
      <p:sp>
        <p:nvSpPr>
          <p:cNvPr id="28" name="Google Shape;420;p7">
            <a:extLst>
              <a:ext uri="{FF2B5EF4-FFF2-40B4-BE49-F238E27FC236}">
                <a16:creationId xmlns:a16="http://schemas.microsoft.com/office/drawing/2014/main" id="{A4D76782-D144-D707-4253-38C8AF520E1B}"/>
              </a:ext>
            </a:extLst>
          </p:cNvPr>
          <p:cNvSpPr/>
          <p:nvPr/>
        </p:nvSpPr>
        <p:spPr>
          <a:xfrm>
            <a:off x="8387920" y="4655869"/>
            <a:ext cx="3693919" cy="29856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71999" tIns="45701" rIns="71999" bIns="45701" anchor="ctr" anchorCtr="1" compatLnSpc="1">
            <a:noAutofit/>
          </a:bodyPr>
          <a:lstStyle/>
          <a:p>
            <a:pPr algn="ctr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Parceria Brasil- África, Disseminação, Ginga Social, Jogo Aberto Brasil</a:t>
            </a:r>
          </a:p>
        </p:txBody>
      </p:sp>
      <p:sp>
        <p:nvSpPr>
          <p:cNvPr id="29" name="Google Shape;420;p7">
            <a:extLst>
              <a:ext uri="{FF2B5EF4-FFF2-40B4-BE49-F238E27FC236}">
                <a16:creationId xmlns:a16="http://schemas.microsoft.com/office/drawing/2014/main" id="{563BAB10-0236-E5F5-5220-8E508BE28BA7}"/>
              </a:ext>
            </a:extLst>
          </p:cNvPr>
          <p:cNvSpPr/>
          <p:nvPr/>
        </p:nvSpPr>
        <p:spPr>
          <a:xfrm>
            <a:off x="8351763" y="3594655"/>
            <a:ext cx="116474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Ações da Gol de Letra sistematizadas, registradas e publicadas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30" name="Google Shape;420;p7">
            <a:extLst>
              <a:ext uri="{FF2B5EF4-FFF2-40B4-BE49-F238E27FC236}">
                <a16:creationId xmlns:a16="http://schemas.microsoft.com/office/drawing/2014/main" id="{19071A2E-CECD-7F8C-2124-CC452BBC0461}"/>
              </a:ext>
            </a:extLst>
          </p:cNvPr>
          <p:cNvSpPr/>
          <p:nvPr/>
        </p:nvSpPr>
        <p:spPr>
          <a:xfrm>
            <a:off x="9572177" y="3594655"/>
            <a:ext cx="1325395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Agentes de instituições capacitados como multiplicadores</a:t>
            </a:r>
            <a:endParaRPr lang="pt-BR" sz="900" b="1">
              <a:solidFill>
                <a:srgbClr val="000000"/>
              </a:solidFill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31" name="Google Shape;420;p7">
            <a:extLst>
              <a:ext uri="{FF2B5EF4-FFF2-40B4-BE49-F238E27FC236}">
                <a16:creationId xmlns:a16="http://schemas.microsoft.com/office/drawing/2014/main" id="{95634DE2-5B52-0D7E-6CED-C95A23B97397}"/>
              </a:ext>
            </a:extLst>
          </p:cNvPr>
          <p:cNvSpPr/>
          <p:nvPr/>
        </p:nvSpPr>
        <p:spPr>
          <a:xfrm>
            <a:off x="10955911" y="3584029"/>
            <a:ext cx="116474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92D05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Ambientes de práticas esportivas de outras regiões adaptados/melhorados</a:t>
            </a:r>
          </a:p>
        </p:txBody>
      </p:sp>
      <p:sp>
        <p:nvSpPr>
          <p:cNvPr id="32" name="Google Shape;420;p7">
            <a:extLst>
              <a:ext uri="{FF2B5EF4-FFF2-40B4-BE49-F238E27FC236}">
                <a16:creationId xmlns:a16="http://schemas.microsoft.com/office/drawing/2014/main" id="{FA5AD65C-83BF-AA1B-F5D6-769491E5C464}"/>
              </a:ext>
            </a:extLst>
          </p:cNvPr>
          <p:cNvSpPr/>
          <p:nvPr/>
        </p:nvSpPr>
        <p:spPr>
          <a:xfrm>
            <a:off x="9384596" y="1228546"/>
            <a:ext cx="1700564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9900"/>
            </a:solidFill>
            <a:prstDash val="solid"/>
            <a:miter/>
          </a:ln>
        </p:spPr>
        <p:txBody>
          <a:bodyPr vert="horz" wrap="square" lIns="54004" tIns="34271" rIns="54004" bIns="34271" anchor="ctr" anchorCtr="1" compatLnSpc="1">
            <a:noAutofit/>
          </a:bodyPr>
          <a:lstStyle/>
          <a:p>
            <a:pPr algn="ctr" defTabSz="457177">
              <a:spcBef>
                <a:spcPts val="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rPr>
              <a:t>Gestão e difusão de conhecimento e tecnologia social da Gol de Letra para outras regiões não cobertas pelos projetos regulares</a:t>
            </a:r>
          </a:p>
        </p:txBody>
      </p:sp>
      <p:cxnSp>
        <p:nvCxnSpPr>
          <p:cNvPr id="33" name="Conector reto 96">
            <a:extLst>
              <a:ext uri="{FF2B5EF4-FFF2-40B4-BE49-F238E27FC236}">
                <a16:creationId xmlns:a16="http://schemas.microsoft.com/office/drawing/2014/main" id="{FFB7DD05-ABDB-FDBC-6AB9-AB2BF1232F4F}"/>
              </a:ext>
            </a:extLst>
          </p:cNvPr>
          <p:cNvCxnSpPr/>
          <p:nvPr/>
        </p:nvCxnSpPr>
        <p:spPr>
          <a:xfrm>
            <a:off x="8934648" y="3452225"/>
            <a:ext cx="2580062" cy="0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34" name="Conector de Seta Reta 97">
            <a:extLst>
              <a:ext uri="{FF2B5EF4-FFF2-40B4-BE49-F238E27FC236}">
                <a16:creationId xmlns:a16="http://schemas.microsoft.com/office/drawing/2014/main" id="{4ECBFE38-2868-D92C-F608-8B3DEEA6F2FB}"/>
              </a:ext>
            </a:extLst>
          </p:cNvPr>
          <p:cNvCxnSpPr>
            <a:cxnSpLocks/>
            <a:endCxn id="27" idx="2"/>
          </p:cNvCxnSpPr>
          <p:nvPr/>
        </p:nvCxnSpPr>
        <p:spPr>
          <a:xfrm flipH="1" flipV="1">
            <a:off x="10238639" y="3201226"/>
            <a:ext cx="12828" cy="250999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35" name="Conector reto 98">
            <a:extLst>
              <a:ext uri="{FF2B5EF4-FFF2-40B4-BE49-F238E27FC236}">
                <a16:creationId xmlns:a16="http://schemas.microsoft.com/office/drawing/2014/main" id="{2C73BB56-CE44-55FF-3864-7232E94090F6}"/>
              </a:ext>
            </a:extLst>
          </p:cNvPr>
          <p:cNvCxnSpPr/>
          <p:nvPr/>
        </p:nvCxnSpPr>
        <p:spPr>
          <a:xfrm>
            <a:off x="8934648" y="3479849"/>
            <a:ext cx="0" cy="221898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36" name="Conector reto 99">
            <a:extLst>
              <a:ext uri="{FF2B5EF4-FFF2-40B4-BE49-F238E27FC236}">
                <a16:creationId xmlns:a16="http://schemas.microsoft.com/office/drawing/2014/main" id="{7A6C3E7B-BAD4-E998-3E62-920C89EE2163}"/>
              </a:ext>
            </a:extLst>
          </p:cNvPr>
          <p:cNvCxnSpPr/>
          <p:nvPr/>
        </p:nvCxnSpPr>
        <p:spPr>
          <a:xfrm>
            <a:off x="10241590" y="3479849"/>
            <a:ext cx="0" cy="211272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37" name="Conector reto 100">
            <a:extLst>
              <a:ext uri="{FF2B5EF4-FFF2-40B4-BE49-F238E27FC236}">
                <a16:creationId xmlns:a16="http://schemas.microsoft.com/office/drawing/2014/main" id="{D5FEBAA9-2948-B94A-2AE2-B793BB0EF12B}"/>
              </a:ext>
            </a:extLst>
          </p:cNvPr>
          <p:cNvCxnSpPr/>
          <p:nvPr/>
        </p:nvCxnSpPr>
        <p:spPr>
          <a:xfrm>
            <a:off x="11514710" y="3479849"/>
            <a:ext cx="0" cy="230466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sp>
        <p:nvSpPr>
          <p:cNvPr id="38" name="Google Shape;508;p77">
            <a:extLst>
              <a:ext uri="{FF2B5EF4-FFF2-40B4-BE49-F238E27FC236}">
                <a16:creationId xmlns:a16="http://schemas.microsoft.com/office/drawing/2014/main" id="{C568CCA6-CAD9-8B6F-9468-6E8ACCB2F368}"/>
              </a:ext>
            </a:extLst>
          </p:cNvPr>
          <p:cNvSpPr/>
          <p:nvPr/>
        </p:nvSpPr>
        <p:spPr>
          <a:xfrm>
            <a:off x="1339046" y="5154568"/>
            <a:ext cx="2278719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Comunidades em vulnerabilidade social têm pouco contato e acesso às práticas educacionais de esportes e artes em geral</a:t>
            </a:r>
          </a:p>
        </p:txBody>
      </p:sp>
      <p:sp>
        <p:nvSpPr>
          <p:cNvPr id="39" name="Google Shape;508;p77">
            <a:extLst>
              <a:ext uri="{FF2B5EF4-FFF2-40B4-BE49-F238E27FC236}">
                <a16:creationId xmlns:a16="http://schemas.microsoft.com/office/drawing/2014/main" id="{4EBA30FD-4822-15BB-F7E5-DAC67383D993}"/>
              </a:ext>
            </a:extLst>
          </p:cNvPr>
          <p:cNvSpPr/>
          <p:nvPr/>
        </p:nvSpPr>
        <p:spPr>
          <a:xfrm>
            <a:off x="3735415" y="5148498"/>
            <a:ext cx="4424095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A articulação e mobilização de comunidades vulneráveis precisa ser fortalecida para favorecer a difusão de informações sobre educação, esportes, artes, acesso a direitos básicos e a benefícios de assistência social </a:t>
            </a:r>
          </a:p>
        </p:txBody>
      </p:sp>
      <p:sp>
        <p:nvSpPr>
          <p:cNvPr id="40" name="Google Shape;508;p77">
            <a:extLst>
              <a:ext uri="{FF2B5EF4-FFF2-40B4-BE49-F238E27FC236}">
                <a16:creationId xmlns:a16="http://schemas.microsoft.com/office/drawing/2014/main" id="{6305F794-EE89-2FA1-B5ED-A803640F17D1}"/>
              </a:ext>
            </a:extLst>
          </p:cNvPr>
          <p:cNvSpPr/>
          <p:nvPr/>
        </p:nvSpPr>
        <p:spPr>
          <a:xfrm>
            <a:off x="8399432" y="5148489"/>
            <a:ext cx="3693919" cy="7603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7F7F7F"/>
            </a:solidFill>
            <a:prstDash val="solid"/>
            <a:miter/>
          </a:ln>
        </p:spPr>
        <p:txBody>
          <a:bodyPr vert="horz" wrap="square" lIns="121898" tIns="121898" rIns="121898" bIns="121898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>
                <a:solidFill>
                  <a:srgbClr val="434343"/>
                </a:solidFill>
                <a:latin typeface="Calibri"/>
                <a:ea typeface="Calibri"/>
                <a:cs typeface="Calibri"/>
              </a:rPr>
              <a:t>A disseminação da metodologia da Fundação Gol de Letra fortalece a rede socioassistencial que atende comunidades em vulnerabilidade social em outras regiões do Brasil do mundo</a:t>
            </a:r>
          </a:p>
        </p:txBody>
      </p:sp>
      <p:cxnSp>
        <p:nvCxnSpPr>
          <p:cNvPr id="41" name="Conector de Seta Reta 104">
            <a:extLst>
              <a:ext uri="{FF2B5EF4-FFF2-40B4-BE49-F238E27FC236}">
                <a16:creationId xmlns:a16="http://schemas.microsoft.com/office/drawing/2014/main" id="{FE936DDC-013E-ABE1-DABB-EB46F0389A3A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V="1">
            <a:off x="2671269" y="1988869"/>
            <a:ext cx="3935" cy="335226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2" name="Conector de Seta Reta 105">
            <a:extLst>
              <a:ext uri="{FF2B5EF4-FFF2-40B4-BE49-F238E27FC236}">
                <a16:creationId xmlns:a16="http://schemas.microsoft.com/office/drawing/2014/main" id="{FEA75359-2D3E-4B2D-A896-E263189E039C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flipV="1">
            <a:off x="6031693" y="1988869"/>
            <a:ext cx="0" cy="409110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3" name="Conector de Seta Reta 106">
            <a:extLst>
              <a:ext uri="{FF2B5EF4-FFF2-40B4-BE49-F238E27FC236}">
                <a16:creationId xmlns:a16="http://schemas.microsoft.com/office/drawing/2014/main" id="{AFA025D9-B991-2BCB-D40B-AA058343F36B}"/>
              </a:ext>
            </a:extLst>
          </p:cNvPr>
          <p:cNvCxnSpPr>
            <a:cxnSpLocks/>
            <a:stCxn id="27" idx="0"/>
            <a:endCxn id="32" idx="2"/>
          </p:cNvCxnSpPr>
          <p:nvPr/>
        </p:nvCxnSpPr>
        <p:spPr>
          <a:xfrm flipH="1" flipV="1">
            <a:off x="10234878" y="1988869"/>
            <a:ext cx="3761" cy="397571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  <a:tailEnd type="arrow"/>
          </a:ln>
        </p:spPr>
      </p:cxnSp>
      <p:cxnSp>
        <p:nvCxnSpPr>
          <p:cNvPr id="44" name="Conector reto 28">
            <a:extLst>
              <a:ext uri="{FF2B5EF4-FFF2-40B4-BE49-F238E27FC236}">
                <a16:creationId xmlns:a16="http://schemas.microsoft.com/office/drawing/2014/main" id="{CEAAFD37-D990-96F0-61E0-4E40CB3CDA21}"/>
              </a:ext>
            </a:extLst>
          </p:cNvPr>
          <p:cNvCxnSpPr/>
          <p:nvPr/>
        </p:nvCxnSpPr>
        <p:spPr>
          <a:xfrm>
            <a:off x="3179104" y="3394767"/>
            <a:ext cx="0" cy="154598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cxnSp>
        <p:nvCxnSpPr>
          <p:cNvPr id="45" name="Conector reto 30">
            <a:extLst>
              <a:ext uri="{FF2B5EF4-FFF2-40B4-BE49-F238E27FC236}">
                <a16:creationId xmlns:a16="http://schemas.microsoft.com/office/drawing/2014/main" id="{21443AE4-75FD-ACAA-23BD-62A83E4E1751}"/>
              </a:ext>
            </a:extLst>
          </p:cNvPr>
          <p:cNvCxnSpPr>
            <a:cxnSpLocks/>
          </p:cNvCxnSpPr>
          <p:nvPr/>
        </p:nvCxnSpPr>
        <p:spPr>
          <a:xfrm>
            <a:off x="2692625" y="3344055"/>
            <a:ext cx="486479" cy="0"/>
          </a:xfrm>
          <a:prstGeom prst="straightConnector1">
            <a:avLst/>
          </a:prstGeom>
          <a:noFill/>
          <a:ln w="19046" cap="flat">
            <a:solidFill>
              <a:srgbClr val="009900"/>
            </a:solidFill>
            <a:custDash>
              <a:ds d="300063" sp="300063"/>
            </a:custDash>
            <a:miter/>
          </a:ln>
        </p:spPr>
      </p:cxnSp>
      <p:sp>
        <p:nvSpPr>
          <p:cNvPr id="47" name="CaixaDeTexto 22">
            <a:extLst>
              <a:ext uri="{FF2B5EF4-FFF2-40B4-BE49-F238E27FC236}">
                <a16:creationId xmlns:a16="http://schemas.microsoft.com/office/drawing/2014/main" id="{0B66FB06-811C-AD21-11BA-275970D4AFC7}"/>
              </a:ext>
            </a:extLst>
          </p:cNvPr>
          <p:cNvSpPr txBox="1"/>
          <p:nvPr/>
        </p:nvSpPr>
        <p:spPr>
          <a:xfrm>
            <a:off x="668408" y="427044"/>
            <a:ext cx="489584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solidFill>
                  <a:srgbClr val="92D050"/>
                </a:solidFill>
                <a:latin typeface="Calibri" panose="020F0502020204030204" pitchFamily="34" charset="0"/>
              </a:rPr>
              <a:t>Teoria de mudança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gol de letra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899525" y="1970656"/>
            <a:ext cx="648471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02_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</a:t>
            </a:r>
          </a:p>
        </p:txBody>
      </p:sp>
      <p:sp>
        <p:nvSpPr>
          <p:cNvPr id="15" name="CaixaDeTexto 24">
            <a:extLst>
              <a:ext uri="{FF2B5EF4-FFF2-40B4-BE49-F238E27FC236}">
                <a16:creationId xmlns:a16="http://schemas.microsoft.com/office/drawing/2014/main" id="{F7D96881-07D7-97CB-ACFE-44871B11C0E5}"/>
              </a:ext>
            </a:extLst>
          </p:cNvPr>
          <p:cNvSpPr txBox="1"/>
          <p:nvPr/>
        </p:nvSpPr>
        <p:spPr>
          <a:xfrm>
            <a:off x="3082954" y="2648216"/>
            <a:ext cx="448041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4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1">
            <a:extLst>
              <a:ext uri="{FF2B5EF4-FFF2-40B4-BE49-F238E27FC236}">
                <a16:creationId xmlns:a16="http://schemas.microsoft.com/office/drawing/2014/main" id="{6306A370-952E-B4BC-9070-B6C1139355F4}"/>
              </a:ext>
            </a:extLst>
          </p:cNvPr>
          <p:cNvSpPr txBox="1"/>
          <p:nvPr/>
        </p:nvSpPr>
        <p:spPr>
          <a:xfrm>
            <a:off x="808861" y="688725"/>
            <a:ext cx="4892854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Sumário executivo </a:t>
            </a:r>
            <a:r>
              <a:rPr lang="pt-BR" sz="2000" b="1" cap="all" spc="-100">
                <a:solidFill>
                  <a:srgbClr val="F2A11B"/>
                </a:solidFill>
                <a:latin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</a:rPr>
              <a:t>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Avaliação de impacto </a:t>
            </a:r>
          </a:p>
        </p:txBody>
      </p:sp>
      <p:pic>
        <p:nvPicPr>
          <p:cNvPr id="41" name="Gráfico 70" descr="Selo 1 estrutura de tópicos">
            <a:extLst>
              <a:ext uri="{FF2B5EF4-FFF2-40B4-BE49-F238E27FC236}">
                <a16:creationId xmlns:a16="http://schemas.microsoft.com/office/drawing/2014/main" id="{F879E706-1DBF-FC4D-0EB3-F24F1914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887" y="1307971"/>
            <a:ext cx="747404" cy="7474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2" name="CaixaDeTexto 71">
            <a:extLst>
              <a:ext uri="{FF2B5EF4-FFF2-40B4-BE49-F238E27FC236}">
                <a16:creationId xmlns:a16="http://schemas.microsoft.com/office/drawing/2014/main" id="{CE9543CB-0F39-6F4B-17AA-DE9E74ACA02C}"/>
              </a:ext>
            </a:extLst>
          </p:cNvPr>
          <p:cNvSpPr txBox="1"/>
          <p:nvPr/>
        </p:nvSpPr>
        <p:spPr>
          <a:xfrm>
            <a:off x="1387067" y="1347386"/>
            <a:ext cx="2735765" cy="6448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Primeiro Nível:</a:t>
            </a:r>
          </a:p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Resultados subjetivos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ED9DE13-3FFC-CA16-B792-272CC02D3348}"/>
              </a:ext>
            </a:extLst>
          </p:cNvPr>
          <p:cNvSpPr/>
          <p:nvPr/>
        </p:nvSpPr>
        <p:spPr>
          <a:xfrm>
            <a:off x="960457" y="2419223"/>
            <a:ext cx="155888" cy="155888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98F165AC-7902-80C5-E787-29E9EAE46A0F}"/>
              </a:ext>
            </a:extLst>
          </p:cNvPr>
          <p:cNvCxnSpPr>
            <a:cxnSpLocks/>
          </p:cNvCxnSpPr>
          <p:nvPr/>
        </p:nvCxnSpPr>
        <p:spPr>
          <a:xfrm>
            <a:off x="1038401" y="2117911"/>
            <a:ext cx="0" cy="4578724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ixaDeTexto 62">
            <a:extLst>
              <a:ext uri="{FF2B5EF4-FFF2-40B4-BE49-F238E27FC236}">
                <a16:creationId xmlns:a16="http://schemas.microsoft.com/office/drawing/2014/main" id="{E6516037-C294-1A03-929A-7257F7F877EA}"/>
              </a:ext>
            </a:extLst>
          </p:cNvPr>
          <p:cNvSpPr txBox="1"/>
          <p:nvPr/>
        </p:nvSpPr>
        <p:spPr>
          <a:xfrm>
            <a:off x="1244304" y="2172512"/>
            <a:ext cx="2865080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Ampliação de visão de mundo e conhecimento de novas possibilidades</a:t>
            </a:r>
          </a:p>
        </p:txBody>
      </p:sp>
      <p:sp>
        <p:nvSpPr>
          <p:cNvPr id="47" name="CaixaDeTexto 77">
            <a:extLst>
              <a:ext uri="{FF2B5EF4-FFF2-40B4-BE49-F238E27FC236}">
                <a16:creationId xmlns:a16="http://schemas.microsoft.com/office/drawing/2014/main" id="{891C326E-FAC5-FA49-BA06-4269BF0B5AAC}"/>
              </a:ext>
            </a:extLst>
          </p:cNvPr>
          <p:cNvSpPr txBox="1"/>
          <p:nvPr/>
        </p:nvSpPr>
        <p:spPr>
          <a:xfrm>
            <a:off x="1244304" y="3036792"/>
            <a:ext cx="2865080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Maior consciência sobre própria realidade e injustiças sociais </a:t>
            </a:r>
          </a:p>
        </p:txBody>
      </p:sp>
      <p:sp>
        <p:nvSpPr>
          <p:cNvPr id="48" name="CaixaDeTexto 78">
            <a:extLst>
              <a:ext uri="{FF2B5EF4-FFF2-40B4-BE49-F238E27FC236}">
                <a16:creationId xmlns:a16="http://schemas.microsoft.com/office/drawing/2014/main" id="{2557BDB7-95F6-E447-65CC-CEC030DE166C}"/>
              </a:ext>
            </a:extLst>
          </p:cNvPr>
          <p:cNvSpPr txBox="1"/>
          <p:nvPr/>
        </p:nvSpPr>
        <p:spPr>
          <a:xfrm>
            <a:off x="1244304" y="3695245"/>
            <a:ext cx="2865080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Oportunidades de acesso a novos locais e experiências </a:t>
            </a:r>
          </a:p>
        </p:txBody>
      </p:sp>
      <p:sp>
        <p:nvSpPr>
          <p:cNvPr id="49" name="CaixaDeTexto 79">
            <a:extLst>
              <a:ext uri="{FF2B5EF4-FFF2-40B4-BE49-F238E27FC236}">
                <a16:creationId xmlns:a16="http://schemas.microsoft.com/office/drawing/2014/main" id="{AB97B309-6964-ECD0-C140-B64A7CC706ED}"/>
              </a:ext>
            </a:extLst>
          </p:cNvPr>
          <p:cNvSpPr txBox="1"/>
          <p:nvPr/>
        </p:nvSpPr>
        <p:spPr>
          <a:xfrm>
            <a:off x="1233440" y="4348075"/>
            <a:ext cx="2865080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Local de acolhimento e escuta, e fortalecimento de autoestima </a:t>
            </a:r>
          </a:p>
        </p:txBody>
      </p:sp>
      <p:sp>
        <p:nvSpPr>
          <p:cNvPr id="50" name="CaixaDeTexto 80">
            <a:extLst>
              <a:ext uri="{FF2B5EF4-FFF2-40B4-BE49-F238E27FC236}">
                <a16:creationId xmlns:a16="http://schemas.microsoft.com/office/drawing/2014/main" id="{8AEAFB7F-44A8-4E34-EF5B-30EC34FA9929}"/>
              </a:ext>
            </a:extLst>
          </p:cNvPr>
          <p:cNvSpPr txBox="1"/>
          <p:nvPr/>
        </p:nvSpPr>
        <p:spPr>
          <a:xfrm>
            <a:off x="1222413" y="5019995"/>
            <a:ext cx="3377930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Desenvolvimento de habilidades socioemocionais especialmente comunicação 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78D5683-F215-E0A5-9A66-D6FF4ECF6F57}"/>
              </a:ext>
            </a:extLst>
          </p:cNvPr>
          <p:cNvSpPr/>
          <p:nvPr/>
        </p:nvSpPr>
        <p:spPr>
          <a:xfrm>
            <a:off x="960457" y="3185705"/>
            <a:ext cx="155888" cy="155888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E313F5-1948-D335-3B80-0E14B0F3CAA5}"/>
              </a:ext>
            </a:extLst>
          </p:cNvPr>
          <p:cNvSpPr/>
          <p:nvPr/>
        </p:nvSpPr>
        <p:spPr>
          <a:xfrm>
            <a:off x="960457" y="3844611"/>
            <a:ext cx="155888" cy="155888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38503D-8E47-F40D-070D-A92BF0568AB5}"/>
              </a:ext>
            </a:extLst>
          </p:cNvPr>
          <p:cNvSpPr/>
          <p:nvPr/>
        </p:nvSpPr>
        <p:spPr>
          <a:xfrm>
            <a:off x="960457" y="4503517"/>
            <a:ext cx="155888" cy="155888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3E672A-C139-FA3D-9E88-39C917E0606A}"/>
              </a:ext>
            </a:extLst>
          </p:cNvPr>
          <p:cNvSpPr/>
          <p:nvPr/>
        </p:nvSpPr>
        <p:spPr>
          <a:xfrm>
            <a:off x="960457" y="5216211"/>
            <a:ext cx="155888" cy="155888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71">
            <a:extLst>
              <a:ext uri="{FF2B5EF4-FFF2-40B4-BE49-F238E27FC236}">
                <a16:creationId xmlns:a16="http://schemas.microsoft.com/office/drawing/2014/main" id="{575D2523-D411-D15B-C7E0-12C2AA66E092}"/>
              </a:ext>
            </a:extLst>
          </p:cNvPr>
          <p:cNvSpPr txBox="1"/>
          <p:nvPr/>
        </p:nvSpPr>
        <p:spPr>
          <a:xfrm>
            <a:off x="5016157" y="1342620"/>
            <a:ext cx="2735765" cy="6448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Segundo nível: </a:t>
            </a:r>
            <a:r>
              <a:rPr lang="pt-BR" sz="2000" b="1" cap="all" spc="-100">
                <a:solidFill>
                  <a:srgbClr val="92D050"/>
                </a:solidFill>
                <a:latin typeface="Calibri" panose="020F0502020204030204" pitchFamily="34" charset="0"/>
              </a:rPr>
              <a:t>Resultados concretos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6B6198B-B306-3A08-5426-AF41EA4C22CE}"/>
              </a:ext>
            </a:extLst>
          </p:cNvPr>
          <p:cNvSpPr/>
          <p:nvPr/>
        </p:nvSpPr>
        <p:spPr>
          <a:xfrm>
            <a:off x="4528487" y="2419223"/>
            <a:ext cx="155888" cy="1558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658B8808-8340-8D31-34F6-E588EE021536}"/>
              </a:ext>
            </a:extLst>
          </p:cNvPr>
          <p:cNvCxnSpPr>
            <a:cxnSpLocks/>
          </p:cNvCxnSpPr>
          <p:nvPr/>
        </p:nvCxnSpPr>
        <p:spPr>
          <a:xfrm>
            <a:off x="4606431" y="2117911"/>
            <a:ext cx="0" cy="4740089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44DEE530-787F-1A1A-A24C-52D4E7D12737}"/>
              </a:ext>
            </a:extLst>
          </p:cNvPr>
          <p:cNvSpPr/>
          <p:nvPr/>
        </p:nvSpPr>
        <p:spPr>
          <a:xfrm>
            <a:off x="4528487" y="3023516"/>
            <a:ext cx="155888" cy="1558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C29EE32-BF09-6E62-C011-937B8E7CD225}"/>
              </a:ext>
            </a:extLst>
          </p:cNvPr>
          <p:cNvSpPr/>
          <p:nvPr/>
        </p:nvSpPr>
        <p:spPr>
          <a:xfrm>
            <a:off x="4528487" y="3783775"/>
            <a:ext cx="155888" cy="1558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E962240-1D18-E319-7F5A-DD340CB9E2BB}"/>
              </a:ext>
            </a:extLst>
          </p:cNvPr>
          <p:cNvSpPr/>
          <p:nvPr/>
        </p:nvSpPr>
        <p:spPr>
          <a:xfrm>
            <a:off x="4528487" y="4671934"/>
            <a:ext cx="155888" cy="1558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2" name="Gráfico 59" descr="Crachá estrutura de tópicos">
            <a:extLst>
              <a:ext uri="{FF2B5EF4-FFF2-40B4-BE49-F238E27FC236}">
                <a16:creationId xmlns:a16="http://schemas.microsoft.com/office/drawing/2014/main" id="{58CE85D0-5967-6AAA-3F2F-F8226103E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37343" y="1307971"/>
            <a:ext cx="738176" cy="738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3" name="CaixaDeTexto 50">
            <a:extLst>
              <a:ext uri="{FF2B5EF4-FFF2-40B4-BE49-F238E27FC236}">
                <a16:creationId xmlns:a16="http://schemas.microsoft.com/office/drawing/2014/main" id="{7F318D4F-98F7-756F-28FC-D0D9AED5971D}"/>
              </a:ext>
            </a:extLst>
          </p:cNvPr>
          <p:cNvSpPr txBox="1"/>
          <p:nvPr/>
        </p:nvSpPr>
        <p:spPr>
          <a:xfrm>
            <a:off x="4795940" y="2216247"/>
            <a:ext cx="2330442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Desempenho e motivação escolar ampliados </a:t>
            </a:r>
          </a:p>
        </p:txBody>
      </p:sp>
      <p:sp>
        <p:nvSpPr>
          <p:cNvPr id="84" name="CaixaDeTexto 52">
            <a:extLst>
              <a:ext uri="{FF2B5EF4-FFF2-40B4-BE49-F238E27FC236}">
                <a16:creationId xmlns:a16="http://schemas.microsoft.com/office/drawing/2014/main" id="{2C779125-12C6-2108-02D7-137939D8D934}"/>
              </a:ext>
            </a:extLst>
          </p:cNvPr>
          <p:cNvSpPr txBox="1"/>
          <p:nvPr/>
        </p:nvSpPr>
        <p:spPr>
          <a:xfrm>
            <a:off x="4805832" y="2860949"/>
            <a:ext cx="2808140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Inserção de temáticas apresentadas pela Gol de Letra na vida pessoal e profissional</a:t>
            </a:r>
          </a:p>
        </p:txBody>
      </p:sp>
      <p:sp>
        <p:nvSpPr>
          <p:cNvPr id="85" name="CaixaDeTexto 56">
            <a:extLst>
              <a:ext uri="{FF2B5EF4-FFF2-40B4-BE49-F238E27FC236}">
                <a16:creationId xmlns:a16="http://schemas.microsoft.com/office/drawing/2014/main" id="{4FF436F2-0F0B-2C94-8807-1F7390D43F56}"/>
              </a:ext>
            </a:extLst>
          </p:cNvPr>
          <p:cNvSpPr txBox="1"/>
          <p:nvPr/>
        </p:nvSpPr>
        <p:spPr>
          <a:xfrm>
            <a:off x="4795940" y="3699789"/>
            <a:ext cx="2599382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Apoio na inserção no Ensino Superior da entrada a permanência  </a:t>
            </a:r>
          </a:p>
        </p:txBody>
      </p:sp>
      <p:sp>
        <p:nvSpPr>
          <p:cNvPr id="86" name="CaixaDeTexto 58">
            <a:extLst>
              <a:ext uri="{FF2B5EF4-FFF2-40B4-BE49-F238E27FC236}">
                <a16:creationId xmlns:a16="http://schemas.microsoft.com/office/drawing/2014/main" id="{18D58060-2F25-AB84-481C-10F506A9516C}"/>
              </a:ext>
            </a:extLst>
          </p:cNvPr>
          <p:cNvSpPr txBox="1"/>
          <p:nvPr/>
        </p:nvSpPr>
        <p:spPr>
          <a:xfrm>
            <a:off x="4805834" y="4516305"/>
            <a:ext cx="2650000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Inserção no mercado de trabalho através de capacitação e criação de rede</a:t>
            </a:r>
          </a:p>
        </p:txBody>
      </p:sp>
      <p:sp>
        <p:nvSpPr>
          <p:cNvPr id="100" name="CaixaDeTexto 71">
            <a:extLst>
              <a:ext uri="{FF2B5EF4-FFF2-40B4-BE49-F238E27FC236}">
                <a16:creationId xmlns:a16="http://schemas.microsoft.com/office/drawing/2014/main" id="{BEDAC020-CE54-3826-5860-558C4D3D371C}"/>
              </a:ext>
            </a:extLst>
          </p:cNvPr>
          <p:cNvSpPr txBox="1"/>
          <p:nvPr/>
        </p:nvSpPr>
        <p:spPr>
          <a:xfrm>
            <a:off x="8720822" y="1342620"/>
            <a:ext cx="2735765" cy="6448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Terceiro nível: </a:t>
            </a:r>
            <a:r>
              <a:rPr lang="pt-BR" sz="20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Mudanças estruturais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64F0C38-564E-83C8-0281-7686F3B18D44}"/>
              </a:ext>
            </a:extLst>
          </p:cNvPr>
          <p:cNvSpPr/>
          <p:nvPr/>
        </p:nvSpPr>
        <p:spPr>
          <a:xfrm>
            <a:off x="8233152" y="2419223"/>
            <a:ext cx="155888" cy="155888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B4D728B4-F3C5-BABB-6600-95B585ECEA68}"/>
              </a:ext>
            </a:extLst>
          </p:cNvPr>
          <p:cNvCxnSpPr>
            <a:cxnSpLocks/>
          </p:cNvCxnSpPr>
          <p:nvPr/>
        </p:nvCxnSpPr>
        <p:spPr>
          <a:xfrm>
            <a:off x="8311096" y="2117911"/>
            <a:ext cx="0" cy="3408830"/>
          </a:xfrm>
          <a:prstGeom prst="line">
            <a:avLst/>
          </a:prstGeom>
          <a:ln w="12700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4118AB19-B478-3C20-044C-6F85A0F6DCF8}"/>
              </a:ext>
            </a:extLst>
          </p:cNvPr>
          <p:cNvSpPr/>
          <p:nvPr/>
        </p:nvSpPr>
        <p:spPr>
          <a:xfrm>
            <a:off x="8233152" y="3133838"/>
            <a:ext cx="155888" cy="155888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6C04F3C-E042-D308-6B6F-19B368B5974E}"/>
              </a:ext>
            </a:extLst>
          </p:cNvPr>
          <p:cNvSpPr/>
          <p:nvPr/>
        </p:nvSpPr>
        <p:spPr>
          <a:xfrm>
            <a:off x="8233152" y="3739816"/>
            <a:ext cx="155888" cy="155888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E76D371-2202-2D9A-9544-E7A0F573DC56}"/>
              </a:ext>
            </a:extLst>
          </p:cNvPr>
          <p:cNvSpPr/>
          <p:nvPr/>
        </p:nvSpPr>
        <p:spPr>
          <a:xfrm>
            <a:off x="8233152" y="4329032"/>
            <a:ext cx="155888" cy="155888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" name="Gráfico 26" descr="Selo 3 estrutura de tópicos">
            <a:extLst>
              <a:ext uri="{FF2B5EF4-FFF2-40B4-BE49-F238E27FC236}">
                <a16:creationId xmlns:a16="http://schemas.microsoft.com/office/drawing/2014/main" id="{5F60919A-36DB-E40D-80D4-64A29B7DB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42008" y="1305184"/>
            <a:ext cx="738176" cy="738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4" name="CaixaDeTexto 27">
            <a:extLst>
              <a:ext uri="{FF2B5EF4-FFF2-40B4-BE49-F238E27FC236}">
                <a16:creationId xmlns:a16="http://schemas.microsoft.com/office/drawing/2014/main" id="{EF27E036-C5A9-27DF-804B-C9430E7F5478}"/>
              </a:ext>
            </a:extLst>
          </p:cNvPr>
          <p:cNvSpPr txBox="1"/>
          <p:nvPr/>
        </p:nvSpPr>
        <p:spPr>
          <a:xfrm>
            <a:off x="8460174" y="2205120"/>
            <a:ext cx="2596786" cy="6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Rompimento com condições históricas de pobreza e vulnerabilidade</a:t>
            </a:r>
          </a:p>
        </p:txBody>
      </p:sp>
      <p:sp>
        <p:nvSpPr>
          <p:cNvPr id="115" name="CaixaDeTexto 36">
            <a:extLst>
              <a:ext uri="{FF2B5EF4-FFF2-40B4-BE49-F238E27FC236}">
                <a16:creationId xmlns:a16="http://schemas.microsoft.com/office/drawing/2014/main" id="{6A9FE1DD-BC2B-FDE6-D435-48440670AAC0}"/>
              </a:ext>
            </a:extLst>
          </p:cNvPr>
          <p:cNvSpPr txBox="1"/>
          <p:nvPr/>
        </p:nvSpPr>
        <p:spPr>
          <a:xfrm>
            <a:off x="8466984" y="2994830"/>
            <a:ext cx="2323783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Ampliação no nível de empregabilidade formal </a:t>
            </a:r>
          </a:p>
        </p:txBody>
      </p:sp>
      <p:sp>
        <p:nvSpPr>
          <p:cNvPr id="116" name="CaixaDeTexto 42">
            <a:extLst>
              <a:ext uri="{FF2B5EF4-FFF2-40B4-BE49-F238E27FC236}">
                <a16:creationId xmlns:a16="http://schemas.microsoft.com/office/drawing/2014/main" id="{A06E63F3-82AE-0C67-7314-615A86682492}"/>
              </a:ext>
            </a:extLst>
          </p:cNvPr>
          <p:cNvSpPr txBox="1"/>
          <p:nvPr/>
        </p:nvSpPr>
        <p:spPr>
          <a:xfrm>
            <a:off x="8488955" y="3670350"/>
            <a:ext cx="2539224" cy="2873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Satisfação com o trabalho </a:t>
            </a:r>
          </a:p>
        </p:txBody>
      </p:sp>
      <p:sp>
        <p:nvSpPr>
          <p:cNvPr id="117" name="CaixaDeTexto 44">
            <a:extLst>
              <a:ext uri="{FF2B5EF4-FFF2-40B4-BE49-F238E27FC236}">
                <a16:creationId xmlns:a16="http://schemas.microsoft.com/office/drawing/2014/main" id="{C01E3370-B204-32BE-E79C-EE942EF3C63F}"/>
              </a:ext>
            </a:extLst>
          </p:cNvPr>
          <p:cNvSpPr txBox="1"/>
          <p:nvPr/>
        </p:nvSpPr>
        <p:spPr>
          <a:xfrm>
            <a:off x="8519071" y="4157888"/>
            <a:ext cx="2588794" cy="47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latin typeface="Calibri" panose="020F0502020204030204" pitchFamily="34" charset="0"/>
              </a:rPr>
              <a:t>Aumento de renda associado à Gol de Letra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899525" y="2481644"/>
            <a:ext cx="648471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4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1FC44CD-E7E5-37A2-22F3-16D1A333145C}"/>
              </a:ext>
            </a:extLst>
          </p:cNvPr>
          <p:cNvCxnSpPr>
            <a:cxnSpLocks/>
          </p:cNvCxnSpPr>
          <p:nvPr/>
        </p:nvCxnSpPr>
        <p:spPr>
          <a:xfrm>
            <a:off x="1433486" y="1024492"/>
            <a:ext cx="0" cy="5833508"/>
          </a:xfrm>
          <a:prstGeom prst="line">
            <a:avLst/>
          </a:prstGeom>
          <a:ln w="1905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FC0E764-9A58-FBA9-200D-261C4BACE56C}"/>
              </a:ext>
            </a:extLst>
          </p:cNvPr>
          <p:cNvSpPr/>
          <p:nvPr/>
        </p:nvSpPr>
        <p:spPr>
          <a:xfrm>
            <a:off x="908063" y="1660151"/>
            <a:ext cx="1050845" cy="1050845"/>
          </a:xfrm>
          <a:prstGeom prst="ellipse">
            <a:avLst/>
          </a:prstGeom>
          <a:solidFill>
            <a:schemeClr val="bg1"/>
          </a:solidFill>
          <a:ln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692D304-0FEB-0787-F3D0-CB010AF39F7D}"/>
              </a:ext>
            </a:extLst>
          </p:cNvPr>
          <p:cNvSpPr txBox="1"/>
          <p:nvPr/>
        </p:nvSpPr>
        <p:spPr>
          <a:xfrm>
            <a:off x="2330472" y="1433416"/>
            <a:ext cx="527585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3200" b="1">
                <a:latin typeface="Calibri" panose="020F0502020204030204" pitchFamily="34" charset="0"/>
                <a:cs typeface="Calibri" panose="020F0502020204030204" pitchFamily="34" charset="0"/>
              </a:rPr>
              <a:t>ETAPA QUALITATIVA</a:t>
            </a:r>
            <a:endParaRPr lang="en-US" sz="1050"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EF8FB8-21FE-BE6D-D4C9-5C52544C0263}"/>
              </a:ext>
            </a:extLst>
          </p:cNvPr>
          <p:cNvSpPr txBox="1"/>
          <p:nvPr/>
        </p:nvSpPr>
        <p:spPr>
          <a:xfrm>
            <a:off x="793377" y="501272"/>
            <a:ext cx="276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800" b="1" cap="all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</a:t>
            </a:r>
          </a:p>
        </p:txBody>
      </p:sp>
      <p:pic>
        <p:nvPicPr>
          <p:cNvPr id="3" name="Gráfico 8" descr="Pesquisar inventário com preenchimento sólido">
            <a:extLst>
              <a:ext uri="{FF2B5EF4-FFF2-40B4-BE49-F238E27FC236}">
                <a16:creationId xmlns:a16="http://schemas.microsoft.com/office/drawing/2014/main" id="{7AE541E6-FBC4-13E2-A26E-03F166D2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3200" y="1870273"/>
            <a:ext cx="597162" cy="5971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ixaDeTexto 10">
            <a:extLst>
              <a:ext uri="{FF2B5EF4-FFF2-40B4-BE49-F238E27FC236}">
                <a16:creationId xmlns:a16="http://schemas.microsoft.com/office/drawing/2014/main" id="{B4373D88-84BA-C70A-A40D-C6D1B30FB1E0}"/>
              </a:ext>
            </a:extLst>
          </p:cNvPr>
          <p:cNvSpPr txBox="1"/>
          <p:nvPr/>
        </p:nvSpPr>
        <p:spPr>
          <a:xfrm>
            <a:off x="2330471" y="2136788"/>
            <a:ext cx="7924501" cy="32932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etapa qualitativa, visitamos as sedes da Gol de Letra em São Paulo e no Rio de Janeiro. Em uma semana em cada local, foram realizadas entrevistas com múltiplos atores.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Foram realizados grupos focais e entrevistas individuais em profundidade a partir de roteiro semiestruturado conduzido por uma antropóloga especializada.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Entrevistas foram realizadas com os seguintes perfis:</a:t>
            </a:r>
          </a:p>
          <a:p>
            <a:pPr lvl="1"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Egressos de programas de Crianças e Adolescentes;</a:t>
            </a:r>
          </a:p>
          <a:p>
            <a:pPr lvl="1"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Egressos de programas de Jovens;</a:t>
            </a:r>
          </a:p>
          <a:p>
            <a:pPr lvl="1"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Egressos do programa de monitores;</a:t>
            </a:r>
          </a:p>
          <a:p>
            <a:pPr lvl="1"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de programas de Comunidades e formação de lideranças;</a:t>
            </a:r>
          </a:p>
          <a:p>
            <a:pPr lvl="1" defTabSz="457177">
              <a:buClr>
                <a:srgbClr val="548235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Coordenadores, diretores e educadores em cada município.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total, foram entrevistadas mais de 80 pessoas.</a:t>
            </a:r>
          </a:p>
        </p:txBody>
      </p:sp>
    </p:spTree>
    <p:extLst>
      <p:ext uri="{BB962C8B-B14F-4D97-AF65-F5344CB8AC3E}">
        <p14:creationId xmlns:p14="http://schemas.microsoft.com/office/powerpoint/2010/main" val="135548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1FC44CD-E7E5-37A2-22F3-16D1A333145C}"/>
              </a:ext>
            </a:extLst>
          </p:cNvPr>
          <p:cNvCxnSpPr>
            <a:cxnSpLocks/>
          </p:cNvCxnSpPr>
          <p:nvPr/>
        </p:nvCxnSpPr>
        <p:spPr>
          <a:xfrm>
            <a:off x="1433486" y="1024492"/>
            <a:ext cx="0" cy="5833508"/>
          </a:xfrm>
          <a:prstGeom prst="line">
            <a:avLst/>
          </a:prstGeom>
          <a:ln w="1905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FC0E764-9A58-FBA9-200D-261C4BACE56C}"/>
              </a:ext>
            </a:extLst>
          </p:cNvPr>
          <p:cNvSpPr/>
          <p:nvPr/>
        </p:nvSpPr>
        <p:spPr>
          <a:xfrm>
            <a:off x="908063" y="1660151"/>
            <a:ext cx="1050845" cy="1050845"/>
          </a:xfrm>
          <a:prstGeom prst="ellipse">
            <a:avLst/>
          </a:prstGeom>
          <a:solidFill>
            <a:schemeClr val="bg1"/>
          </a:solidFill>
          <a:ln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692D304-0FEB-0787-F3D0-CB010AF39F7D}"/>
              </a:ext>
            </a:extLst>
          </p:cNvPr>
          <p:cNvSpPr txBox="1"/>
          <p:nvPr/>
        </p:nvSpPr>
        <p:spPr>
          <a:xfrm>
            <a:off x="2330472" y="1433416"/>
            <a:ext cx="527585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3200" b="1">
                <a:latin typeface="Calibri" panose="020F0502020204030204" pitchFamily="34" charset="0"/>
                <a:cs typeface="Calibri" panose="020F0502020204030204" pitchFamily="34" charset="0"/>
              </a:rPr>
              <a:t>ETAPA QUANTITATIVA</a:t>
            </a:r>
            <a:endParaRPr lang="en-US" sz="1050"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EF8FB8-21FE-BE6D-D4C9-5C52544C0263}"/>
              </a:ext>
            </a:extLst>
          </p:cNvPr>
          <p:cNvSpPr txBox="1"/>
          <p:nvPr/>
        </p:nvSpPr>
        <p:spPr>
          <a:xfrm>
            <a:off x="793377" y="501272"/>
            <a:ext cx="276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800" b="1" cap="all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</a:t>
            </a:r>
          </a:p>
        </p:txBody>
      </p:sp>
      <p:pic>
        <p:nvPicPr>
          <p:cNvPr id="3" name="Gráfico 8" descr="Pesquisar inventário com preenchimento sólido">
            <a:extLst>
              <a:ext uri="{FF2B5EF4-FFF2-40B4-BE49-F238E27FC236}">
                <a16:creationId xmlns:a16="http://schemas.microsoft.com/office/drawing/2014/main" id="{7AE541E6-FBC4-13E2-A26E-03F166D2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3200" y="1870273"/>
            <a:ext cx="597162" cy="5971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ixaDeTexto 10">
            <a:extLst>
              <a:ext uri="{FF2B5EF4-FFF2-40B4-BE49-F238E27FC236}">
                <a16:creationId xmlns:a16="http://schemas.microsoft.com/office/drawing/2014/main" id="{96C25E57-AA6C-33F7-F652-9F1F5305C6B6}"/>
              </a:ext>
            </a:extLst>
          </p:cNvPr>
          <p:cNvSpPr txBox="1"/>
          <p:nvPr/>
        </p:nvSpPr>
        <p:spPr>
          <a:xfrm>
            <a:off x="2385793" y="2109233"/>
            <a:ext cx="740366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etapa quantitativa, foi feito aplicação via telefone de questionário estruturado, com participantes egressos dos programas.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Entrevistas realizadas entre Junho e Julho de 2024.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ela 11">
            <a:extLst>
              <a:ext uri="{FF2B5EF4-FFF2-40B4-BE49-F238E27FC236}">
                <a16:creationId xmlns:a16="http://schemas.microsoft.com/office/drawing/2014/main" id="{D34AD93D-F2AB-0E71-9190-2C6FD0109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2078"/>
              </p:ext>
            </p:extLst>
          </p:nvPr>
        </p:nvGraphicFramePr>
        <p:xfrm>
          <a:off x="2445879" y="3523714"/>
          <a:ext cx="5703040" cy="2206572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389670">
                  <a:extLst>
                    <a:ext uri="{9D8B030D-6E8A-4147-A177-3AD203B41FA5}">
                      <a16:colId xmlns:a16="http://schemas.microsoft.com/office/drawing/2014/main" val="288317141"/>
                    </a:ext>
                  </a:extLst>
                </a:gridCol>
                <a:gridCol w="1531700">
                  <a:extLst>
                    <a:ext uri="{9D8B030D-6E8A-4147-A177-3AD203B41FA5}">
                      <a16:colId xmlns:a16="http://schemas.microsoft.com/office/drawing/2014/main" val="3718588010"/>
                    </a:ext>
                  </a:extLst>
                </a:gridCol>
                <a:gridCol w="1781670">
                  <a:extLst>
                    <a:ext uri="{9D8B030D-6E8A-4147-A177-3AD203B41FA5}">
                      <a16:colId xmlns:a16="http://schemas.microsoft.com/office/drawing/2014/main" val="2353718315"/>
                    </a:ext>
                  </a:extLst>
                </a:gridCol>
              </a:tblGrid>
              <a:tr h="421675"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1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Perfil  foco dos programas</a:t>
                      </a:r>
                    </a:p>
                  </a:txBody>
                  <a:tcPr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1" i="0"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1" i="0"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1812"/>
                  </a:ext>
                </a:extLst>
              </a:tr>
              <a:tr h="519872">
                <a:tc>
                  <a:txBody>
                    <a:bodyPr/>
                    <a:lstStyle/>
                    <a:p>
                      <a:pPr lvl="0" algn="l"/>
                      <a:r>
                        <a:rPr lang="pt-BR" sz="1600" b="0" i="0">
                          <a:latin typeface="Calibri" panose="020F0502020204030204" pitchFamily="34" charset="0"/>
                        </a:rPr>
                        <a:t>Crianças e Adolescentes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18377"/>
                  </a:ext>
                </a:extLst>
              </a:tr>
              <a:tr h="421675">
                <a:tc>
                  <a:txBody>
                    <a:bodyPr/>
                    <a:lstStyle/>
                    <a:p>
                      <a:pPr lvl="0" algn="l"/>
                      <a:r>
                        <a:rPr lang="pt-BR" sz="1600" b="0" i="0">
                          <a:solidFill>
                            <a:srgbClr val="223E4F"/>
                          </a:solidFill>
                          <a:latin typeface="Calibri" panose="020F0502020204030204" pitchFamily="34" charset="0"/>
                        </a:rPr>
                        <a:t>Jovens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solidFill>
                            <a:srgbClr val="223E4F"/>
                          </a:solidFill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solidFill>
                            <a:srgbClr val="223E4F"/>
                          </a:solidFill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78080"/>
                  </a:ext>
                </a:extLst>
              </a:tr>
              <a:tr h="421675">
                <a:tc>
                  <a:txBody>
                    <a:bodyPr/>
                    <a:lstStyle/>
                    <a:p>
                      <a:pPr lvl="0" algn="l"/>
                      <a:r>
                        <a:rPr lang="pt-BR" sz="1600" b="0" i="0">
                          <a:latin typeface="Calibri" panose="020F0502020204030204" pitchFamily="34" charset="0"/>
                        </a:rPr>
                        <a:t>Comunidade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0" i="0"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A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0890"/>
                  </a:ext>
                </a:extLst>
              </a:tr>
              <a:tr h="421675">
                <a:tc>
                  <a:txBody>
                    <a:bodyPr/>
                    <a:lstStyle/>
                    <a:p>
                      <a:pPr lvl="0" algn="ctr"/>
                      <a:r>
                        <a:rPr lang="pt-BR" sz="1600" b="1" i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pt-BR" sz="1600" b="1" i="0">
                          <a:latin typeface="Calibri" panose="020F0502020204030204" pitchFamily="34" charset="0"/>
                        </a:rPr>
                        <a:t>423 entrevistas</a:t>
                      </a:r>
                    </a:p>
                  </a:txBody>
                  <a:tcPr anchor="ctr"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E4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2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11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>
            <a:extLst>
              <a:ext uri="{FF2B5EF4-FFF2-40B4-BE49-F238E27FC236}">
                <a16:creationId xmlns:a16="http://schemas.microsoft.com/office/drawing/2014/main" id="{B207E9AD-A0AD-AFFD-8543-D4E833850CFB}"/>
              </a:ext>
            </a:extLst>
          </p:cNvPr>
          <p:cNvSpPr txBox="1"/>
          <p:nvPr/>
        </p:nvSpPr>
        <p:spPr>
          <a:xfrm>
            <a:off x="1555733" y="1638932"/>
            <a:ext cx="2845424" cy="4289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E23234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Coordenação geral da avaliação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Maurício de Almeida Prado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Breno Barlach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Rafael Camelo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dirty="0">
              <a:solidFill>
                <a:srgbClr val="000000"/>
              </a:solidFill>
              <a:latin typeface="Calibri" panose="020F0502020204030204" pitchFamily="34" charset="0"/>
              <a:ea typeface="Aptos" pitchFamily="34"/>
              <a:cs typeface="Times New Roman" pitchFamily="18"/>
            </a:endParaRP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BED13D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Elaboração de relatório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Mariana Messas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 err="1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Kauanny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 Oliveira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Lucas Santana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ea typeface="Aptos" pitchFamily="34"/>
              <a:cs typeface="Times New Roman" pitchFamily="18"/>
            </a:endParaRP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F2A11B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Trabalho de campo qualitativo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Florbela Ribeiro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Verônica Borges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ea typeface="Aptos" pitchFamily="34"/>
              <a:cs typeface="Times New Roman" pitchFamily="18"/>
            </a:endParaRP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2EAAD9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Coordenação operacional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Times New Roman" pitchFamily="18"/>
              </a:rPr>
              <a:t>Vitória Ortega</a:t>
            </a:r>
          </a:p>
          <a:p>
            <a:pPr defTabSz="457177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dirty="0">
              <a:solidFill>
                <a:srgbClr val="000000"/>
              </a:solidFill>
              <a:latin typeface="Calibri" panose="020F0502020204030204" pitchFamily="34" charset="0"/>
              <a:ea typeface="Aptos" pitchFamily="34"/>
              <a:cs typeface="Times New Roman" pitchFamily="18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9D05E2-DDD0-4F3C-6CAD-1D3D694C50E5}"/>
              </a:ext>
            </a:extLst>
          </p:cNvPr>
          <p:cNvSpPr txBox="1"/>
          <p:nvPr/>
        </p:nvSpPr>
        <p:spPr>
          <a:xfrm>
            <a:off x="1620519" y="1030074"/>
            <a:ext cx="312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>
                <a:solidFill>
                  <a:srgbClr val="E232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pt-BR" sz="2400" i="1">
                <a:latin typeface="Calibri Light" panose="020F0302020204030204" pitchFamily="34" charset="0"/>
                <a:cs typeface="Calibri Light" panose="020F0302020204030204" pitchFamily="34" charset="0"/>
              </a:rPr>
              <a:t>Equipe </a:t>
            </a:r>
            <a:r>
              <a:rPr lang="pt-BR" sz="2400" b="1" i="1">
                <a:solidFill>
                  <a:srgbClr val="E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CDE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25A4D5-0BDE-F6E0-0008-614C464848FB}"/>
              </a:ext>
            </a:extLst>
          </p:cNvPr>
          <p:cNvSpPr txBox="1"/>
          <p:nvPr/>
        </p:nvSpPr>
        <p:spPr>
          <a:xfrm>
            <a:off x="1555733" y="306205"/>
            <a:ext cx="55507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cap="all" spc="-100" dirty="0">
                <a:latin typeface="Calibri" panose="020F0502020204030204" pitchFamily="34" charset="0"/>
              </a:rPr>
              <a:t>expediente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CA8FD43-2D0C-0428-E577-6A3531F6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34" y="5272690"/>
            <a:ext cx="5403368" cy="1691010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8D5D9139-F8EB-9B8F-98CD-4DBD7E41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91" y="5596174"/>
            <a:ext cx="1251455" cy="12514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20C5B9FD-4000-1738-41E7-E35BD0EA2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438" y="6122522"/>
            <a:ext cx="1685090" cy="3693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33203F7-8018-94D7-87FE-6A0F82A27CB5}"/>
              </a:ext>
            </a:extLst>
          </p:cNvPr>
          <p:cNvSpPr/>
          <p:nvPr/>
        </p:nvSpPr>
        <p:spPr>
          <a:xfrm>
            <a:off x="6400801" y="1490072"/>
            <a:ext cx="3129566" cy="365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Equipe Gol de Letra?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899525" y="1930312"/>
            <a:ext cx="648471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04_</a:t>
            </a:r>
            <a:r>
              <a:rPr lang="pt-BR" sz="6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Desafios do</a:t>
            </a:r>
          </a:p>
        </p:txBody>
      </p:sp>
      <p:sp>
        <p:nvSpPr>
          <p:cNvPr id="15" name="CaixaDeTexto 24">
            <a:extLst>
              <a:ext uri="{FF2B5EF4-FFF2-40B4-BE49-F238E27FC236}">
                <a16:creationId xmlns:a16="http://schemas.microsoft.com/office/drawing/2014/main" id="{F7D96881-07D7-97CB-ACFE-44871B11C0E5}"/>
              </a:ext>
            </a:extLst>
          </p:cNvPr>
          <p:cNvSpPr txBox="1"/>
          <p:nvPr/>
        </p:nvSpPr>
        <p:spPr>
          <a:xfrm>
            <a:off x="3082953" y="2648216"/>
            <a:ext cx="558367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 alvo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60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2">
            <a:extLst>
              <a:ext uri="{FF2B5EF4-FFF2-40B4-BE49-F238E27FC236}">
                <a16:creationId xmlns:a16="http://schemas.microsoft.com/office/drawing/2014/main" id="{EC7B9496-0F4E-DC18-853F-E1CE80740421}"/>
              </a:ext>
            </a:extLst>
          </p:cNvPr>
          <p:cNvCxnSpPr>
            <a:cxnSpLocks/>
          </p:cNvCxnSpPr>
          <p:nvPr/>
        </p:nvCxnSpPr>
        <p:spPr>
          <a:xfrm>
            <a:off x="1440490" y="3221232"/>
            <a:ext cx="9068386" cy="15314"/>
          </a:xfrm>
          <a:prstGeom prst="straightConnector1">
            <a:avLst/>
          </a:prstGeom>
          <a:noFill/>
          <a:ln w="19050" cap="flat">
            <a:solidFill>
              <a:srgbClr val="2EAAD9"/>
            </a:solidFill>
            <a:prstDash val="dash"/>
            <a:miter/>
          </a:ln>
        </p:spPr>
      </p:cxnSp>
      <p:sp>
        <p:nvSpPr>
          <p:cNvPr id="5" name="CaixaDeTexto 11">
            <a:extLst>
              <a:ext uri="{FF2B5EF4-FFF2-40B4-BE49-F238E27FC236}">
                <a16:creationId xmlns:a16="http://schemas.microsoft.com/office/drawing/2014/main" id="{E2C94480-BECE-AC17-4FF1-E5630110A1F3}"/>
              </a:ext>
            </a:extLst>
          </p:cNvPr>
          <p:cNvSpPr txBox="1"/>
          <p:nvPr/>
        </p:nvSpPr>
        <p:spPr>
          <a:xfrm>
            <a:off x="1896036" y="3558697"/>
            <a:ext cx="2316931" cy="218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Cerca de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150 milhões de brasileiros são pobres ou classe média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. Entre as classes mais baixas, há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pouca variação de renda.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7F7F7F"/>
                </a:solidFill>
                <a:latin typeface="Calibri" panose="020F0502020204030204" pitchFamily="34" charset="0"/>
              </a:rPr>
              <a:t>(Análise Plano CDE a partir da PNAD) </a:t>
            </a:r>
            <a:endParaRPr lang="en-US" sz="14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id="{CA4C3044-41FA-2A20-8C15-BEF2113D3BC6}"/>
              </a:ext>
            </a:extLst>
          </p:cNvPr>
          <p:cNvSpPr txBox="1"/>
          <p:nvPr/>
        </p:nvSpPr>
        <p:spPr>
          <a:xfrm>
            <a:off x="4699968" y="3490582"/>
            <a:ext cx="2675744" cy="1354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Renda é bastante variável e instável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, e há múltiplas fontes de renda.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7F7F7F"/>
                </a:solidFill>
                <a:latin typeface="Calibri" panose="020F0502020204030204" pitchFamily="34" charset="0"/>
              </a:rPr>
              <a:t>(Análise Plano CDE a partir </a:t>
            </a:r>
            <a:br>
              <a:rPr lang="pt-BR" sz="140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t-BR" sz="1400">
                <a:solidFill>
                  <a:srgbClr val="7F7F7F"/>
                </a:solidFill>
                <a:latin typeface="Calibri" panose="020F0502020204030204" pitchFamily="34" charset="0"/>
              </a:rPr>
              <a:t>da PNAD) </a:t>
            </a:r>
            <a:endParaRPr lang="en-US" sz="14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17">
            <a:extLst>
              <a:ext uri="{FF2B5EF4-FFF2-40B4-BE49-F238E27FC236}">
                <a16:creationId xmlns:a16="http://schemas.microsoft.com/office/drawing/2014/main" id="{3F512E21-17D7-6176-3AFC-BAB018ACA9FD}"/>
              </a:ext>
            </a:extLst>
          </p:cNvPr>
          <p:cNvSpPr txBox="1"/>
          <p:nvPr/>
        </p:nvSpPr>
        <p:spPr>
          <a:xfrm>
            <a:off x="7685233" y="3410243"/>
            <a:ext cx="3321184" cy="1692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É muito comum que o local de empregos e serviços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seja muito longe da moradia</a:t>
            </a:r>
            <a:r>
              <a:rPr lang="pt-BR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– havendo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deslocamento de mais de 2 horas por dia.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767171"/>
                </a:solidFill>
                <a:latin typeface="Calibri" panose="020F0502020204030204" pitchFamily="34" charset="0"/>
              </a:rPr>
              <a:t>(estudo mobilidade Rede Nossa São Paulo )</a:t>
            </a:r>
          </a:p>
        </p:txBody>
      </p:sp>
      <p:sp>
        <p:nvSpPr>
          <p:cNvPr id="12" name="Shape 93">
            <a:extLst>
              <a:ext uri="{FF2B5EF4-FFF2-40B4-BE49-F238E27FC236}">
                <a16:creationId xmlns:a16="http://schemas.microsoft.com/office/drawing/2014/main" id="{4EB66CF4-62A8-B73C-6828-9A49F362B20A}"/>
              </a:ext>
            </a:extLst>
          </p:cNvPr>
          <p:cNvSpPr txBox="1"/>
          <p:nvPr/>
        </p:nvSpPr>
        <p:spPr>
          <a:xfrm>
            <a:off x="1961540" y="2045494"/>
            <a:ext cx="6700010" cy="59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Contexto geral </a:t>
            </a: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 </a:t>
            </a:r>
            <a:r>
              <a:rPr lang="pt-BR" sz="28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público vulnerável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93">
            <a:extLst>
              <a:ext uri="{FF2B5EF4-FFF2-40B4-BE49-F238E27FC236}">
                <a16:creationId xmlns:a16="http://schemas.microsoft.com/office/drawing/2014/main" id="{5E2B14C8-5A19-305B-FD77-764BC18DE286}"/>
              </a:ext>
            </a:extLst>
          </p:cNvPr>
          <p:cNvSpPr txBox="1"/>
          <p:nvPr/>
        </p:nvSpPr>
        <p:spPr>
          <a:xfrm>
            <a:off x="853211" y="611245"/>
            <a:ext cx="8290789" cy="59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2000" b="1">
                <a:latin typeface="Calibri" panose="020F0502020204030204" pitchFamily="34" charset="0"/>
                <a:cs typeface="Calibri" panose="020F0502020204030204" pitchFamily="34" charset="0"/>
              </a:rPr>
              <a:t>CLASSES C, D e E SÃO PREDOMINANTES NO BRASIL E POSSUEM UMA ROTINA COM UMA SÉRIE DE OBSTÁCULOS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98C28B-68A2-C6F5-2215-ADA8B5A8551D}"/>
              </a:ext>
            </a:extLst>
          </p:cNvPr>
          <p:cNvSpPr/>
          <p:nvPr/>
        </p:nvSpPr>
        <p:spPr>
          <a:xfrm>
            <a:off x="908064" y="1852028"/>
            <a:ext cx="987972" cy="987972"/>
          </a:xfrm>
          <a:prstGeom prst="ellipse">
            <a:avLst/>
          </a:prstGeom>
          <a:solidFill>
            <a:schemeClr val="bg1"/>
          </a:solidFill>
          <a:ln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8" descr="Pesquisar inventário com preenchimento sólido">
            <a:extLst>
              <a:ext uri="{FF2B5EF4-FFF2-40B4-BE49-F238E27FC236}">
                <a16:creationId xmlns:a16="http://schemas.microsoft.com/office/drawing/2014/main" id="{390F6630-F9A5-53AD-DFB4-00748FEF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469" y="2008621"/>
            <a:ext cx="597162" cy="59716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1" name="Conector Reto 12">
            <a:extLst>
              <a:ext uri="{FF2B5EF4-FFF2-40B4-BE49-F238E27FC236}">
                <a16:creationId xmlns:a16="http://schemas.microsoft.com/office/drawing/2014/main" id="{43823B78-30B0-D5E0-2245-5C9697788F3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1402050" y="2840000"/>
            <a:ext cx="0" cy="381232"/>
          </a:xfrm>
          <a:prstGeom prst="straightConnector1">
            <a:avLst/>
          </a:prstGeom>
          <a:noFill/>
          <a:ln w="19050" cap="flat">
            <a:solidFill>
              <a:srgbClr val="2EAAD9"/>
            </a:solidFill>
            <a:prstDash val="dash"/>
            <a:miter/>
          </a:ln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F5FD9E5-E7FC-CD65-52D2-BC6FC4EBE25A}"/>
              </a:ext>
            </a:extLst>
          </p:cNvPr>
          <p:cNvSpPr/>
          <p:nvPr/>
        </p:nvSpPr>
        <p:spPr>
          <a:xfrm>
            <a:off x="2742193" y="3101347"/>
            <a:ext cx="219994" cy="219994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BAFF47-14E6-3707-B4BB-33C96A7E6EA1}"/>
              </a:ext>
            </a:extLst>
          </p:cNvPr>
          <p:cNvSpPr/>
          <p:nvPr/>
        </p:nvSpPr>
        <p:spPr>
          <a:xfrm>
            <a:off x="5814846" y="3101347"/>
            <a:ext cx="219994" cy="219994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B35250-43F7-3B0F-330A-F1F3E4140538}"/>
              </a:ext>
            </a:extLst>
          </p:cNvPr>
          <p:cNvSpPr/>
          <p:nvPr/>
        </p:nvSpPr>
        <p:spPr>
          <a:xfrm>
            <a:off x="9229813" y="3101347"/>
            <a:ext cx="219994" cy="219994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3">
            <a:extLst>
              <a:ext uri="{FF2B5EF4-FFF2-40B4-BE49-F238E27FC236}">
                <a16:creationId xmlns:a16="http://schemas.microsoft.com/office/drawing/2014/main" id="{56E3025A-4835-5A75-4F04-9147E46CD4BE}"/>
              </a:ext>
            </a:extLst>
          </p:cNvPr>
          <p:cNvSpPr txBox="1"/>
          <p:nvPr/>
        </p:nvSpPr>
        <p:spPr>
          <a:xfrm>
            <a:off x="531148" y="437012"/>
            <a:ext cx="4988870" cy="733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000" b="1" cap="all" spc="-100">
                <a:latin typeface="Calibri" panose="020F0502020204030204" pitchFamily="34" charset="0"/>
              </a:rPr>
              <a:t>Cenário de escolaridade entre adolescentes e jovens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21">
            <a:extLst>
              <a:ext uri="{FF2B5EF4-FFF2-40B4-BE49-F238E27FC236}">
                <a16:creationId xmlns:a16="http://schemas.microsoft.com/office/drawing/2014/main" id="{5EF09EF8-8463-86A5-3734-9B51DC2BEB6E}"/>
              </a:ext>
            </a:extLst>
          </p:cNvPr>
          <p:cNvSpPr txBox="1"/>
          <p:nvPr/>
        </p:nvSpPr>
        <p:spPr>
          <a:xfrm>
            <a:off x="6584019" y="2017134"/>
            <a:ext cx="431690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40%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alunos já tiveram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queda de rendimento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na escola  devido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problemas pessoais.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(1)</a:t>
            </a:r>
          </a:p>
        </p:txBody>
      </p:sp>
      <p:sp>
        <p:nvSpPr>
          <p:cNvPr id="7" name="CaixaDeTexto 26">
            <a:extLst>
              <a:ext uri="{FF2B5EF4-FFF2-40B4-BE49-F238E27FC236}">
                <a16:creationId xmlns:a16="http://schemas.microsoft.com/office/drawing/2014/main" id="{D2091004-365F-FFE1-EE57-CAE454DA12C1}"/>
              </a:ext>
            </a:extLst>
          </p:cNvPr>
          <p:cNvSpPr txBox="1"/>
          <p:nvPr/>
        </p:nvSpPr>
        <p:spPr>
          <a:xfrm>
            <a:off x="6584020" y="2875975"/>
            <a:ext cx="472189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Cursar uma faculdade nos próximos 5 anos é uma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prioridade para 51% dos jovens no EM das classes C,D e E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(1).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66% dos jovens querem acessar o Ensino Técnico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 o veem como caminho para a faculdade.(4)</a:t>
            </a:r>
          </a:p>
        </p:txBody>
      </p:sp>
      <p:sp>
        <p:nvSpPr>
          <p:cNvPr id="8" name="CaixaDeTexto 28">
            <a:extLst>
              <a:ext uri="{FF2B5EF4-FFF2-40B4-BE49-F238E27FC236}">
                <a16:creationId xmlns:a16="http://schemas.microsoft.com/office/drawing/2014/main" id="{7B0E71AC-DED6-725C-3AC2-AEE5E65973B9}"/>
              </a:ext>
            </a:extLst>
          </p:cNvPr>
          <p:cNvSpPr txBox="1"/>
          <p:nvPr/>
        </p:nvSpPr>
        <p:spPr>
          <a:xfrm>
            <a:off x="1253926" y="4259822"/>
            <a:ext cx="466109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10%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alunos de escola pública 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já abandonaram os estudos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alguma vez.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Outros 10% já consideraram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abandonar, ainda que não seriamente. (1)</a:t>
            </a:r>
          </a:p>
        </p:txBody>
      </p:sp>
      <p:sp>
        <p:nvSpPr>
          <p:cNvPr id="9" name="CaixaDeTexto 30">
            <a:extLst>
              <a:ext uri="{FF2B5EF4-FFF2-40B4-BE49-F238E27FC236}">
                <a16:creationId xmlns:a16="http://schemas.microsoft.com/office/drawing/2014/main" id="{9FCEFF1D-0575-AC0F-2D64-C83102C7A602}"/>
              </a:ext>
            </a:extLst>
          </p:cNvPr>
          <p:cNvSpPr txBox="1"/>
          <p:nvPr/>
        </p:nvSpPr>
        <p:spPr>
          <a:xfrm>
            <a:off x="610426" y="5592107"/>
            <a:ext cx="565590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err="1">
                <a:solidFill>
                  <a:srgbClr val="7F7F7F"/>
                </a:solidFill>
                <a:latin typeface="Calibri Light"/>
              </a:rPr>
              <a:t>Pesquisa</a:t>
            </a:r>
            <a:r>
              <a:rPr lang="en-US" sz="100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000" b="1" err="1">
                <a:solidFill>
                  <a:srgbClr val="7F7F7F"/>
                </a:solidFill>
                <a:latin typeface="Calibri Light"/>
              </a:rPr>
              <a:t>Juventudes</a:t>
            </a:r>
            <a:r>
              <a:rPr lang="en-US" sz="1000" b="1">
                <a:solidFill>
                  <a:srgbClr val="7F7F7F"/>
                </a:solidFill>
                <a:latin typeface="Calibri Light"/>
              </a:rPr>
              <a:t>, </a:t>
            </a:r>
            <a:r>
              <a:rPr lang="en-US" sz="1000" b="1" err="1">
                <a:solidFill>
                  <a:srgbClr val="7F7F7F"/>
                </a:solidFill>
                <a:latin typeface="Calibri Light"/>
              </a:rPr>
              <a:t>educação</a:t>
            </a:r>
            <a:r>
              <a:rPr lang="en-US" sz="1000" b="1">
                <a:solidFill>
                  <a:srgbClr val="7F7F7F"/>
                </a:solidFill>
                <a:latin typeface="Calibri Light"/>
              </a:rPr>
              <a:t> e </a:t>
            </a:r>
            <a:r>
              <a:rPr lang="en-US" sz="1000" b="1" err="1">
                <a:solidFill>
                  <a:srgbClr val="7F7F7F"/>
                </a:solidFill>
                <a:latin typeface="Calibri Light"/>
              </a:rPr>
              <a:t>projeto</a:t>
            </a:r>
            <a:r>
              <a:rPr lang="en-US" sz="1000" b="1">
                <a:solidFill>
                  <a:srgbClr val="7F7F7F"/>
                </a:solidFill>
                <a:latin typeface="Calibri Light"/>
              </a:rPr>
              <a:t> de </a:t>
            </a:r>
            <a:r>
              <a:rPr lang="en-US" sz="1000" b="1" err="1">
                <a:solidFill>
                  <a:srgbClr val="7F7F7F"/>
                </a:solidFill>
                <a:latin typeface="Calibri Light"/>
              </a:rPr>
              <a:t>vida</a:t>
            </a:r>
            <a:r>
              <a:rPr lang="en-US" sz="1000" b="1">
                <a:solidFill>
                  <a:srgbClr val="7F7F7F"/>
                </a:solidFill>
                <a:latin typeface="Calibri Light"/>
              </a:rPr>
              <a:t>.</a:t>
            </a:r>
            <a:r>
              <a:rPr lang="en-US" sz="100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000" err="1">
                <a:solidFill>
                  <a:srgbClr val="7F7F7F"/>
                </a:solidFill>
                <a:latin typeface="Calibri Light"/>
              </a:rPr>
              <a:t>realizada</a:t>
            </a:r>
            <a:r>
              <a:rPr lang="en-US" sz="1000">
                <a:solidFill>
                  <a:srgbClr val="7F7F7F"/>
                </a:solidFill>
                <a:latin typeface="Calibri Light"/>
              </a:rPr>
              <a:t> para </a:t>
            </a:r>
            <a:r>
              <a:rPr lang="en-US" sz="1000" err="1">
                <a:solidFill>
                  <a:srgbClr val="7F7F7F"/>
                </a:solidFill>
                <a:latin typeface="Calibri Light"/>
              </a:rPr>
              <a:t>Fundação</a:t>
            </a:r>
            <a:r>
              <a:rPr lang="en-US" sz="1000">
                <a:solidFill>
                  <a:srgbClr val="7F7F7F"/>
                </a:solidFill>
                <a:latin typeface="Calibri Light"/>
              </a:rPr>
              <a:t> Roberto Marinho </a:t>
            </a:r>
          </a:p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F7F7F"/>
                </a:solidFill>
                <a:latin typeface="Calibri Light"/>
              </a:rPr>
              <a:t>Análise Plano CDE a partir da PNAD</a:t>
            </a:r>
            <a:endParaRPr lang="en-US" sz="1000">
              <a:solidFill>
                <a:srgbClr val="7F7F7F"/>
              </a:solidFill>
              <a:latin typeface="Calibri Light"/>
            </a:endParaRPr>
          </a:p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F7F7F"/>
                </a:solidFill>
                <a:latin typeface="Calibri Light"/>
              </a:rPr>
              <a:t>Fonte: estudo </a:t>
            </a:r>
            <a:r>
              <a:rPr lang="pt-BR" sz="1000" err="1">
                <a:solidFill>
                  <a:srgbClr val="7F7F7F"/>
                </a:solidFill>
                <a:latin typeface="Calibri Light"/>
              </a:rPr>
              <a:t>Insper</a:t>
            </a:r>
            <a:r>
              <a:rPr lang="pt-BR" sz="800">
                <a:solidFill>
                  <a:srgbClr val="7F7F7F"/>
                </a:solidFill>
                <a:latin typeface="Calibri Light"/>
              </a:rPr>
              <a:t>: https://</a:t>
            </a:r>
            <a:r>
              <a:rPr lang="pt-BR" sz="800" err="1">
                <a:solidFill>
                  <a:srgbClr val="7F7F7F"/>
                </a:solidFill>
                <a:latin typeface="Calibri Light"/>
              </a:rPr>
              <a:t>www.insper.edu.br</a:t>
            </a:r>
            <a:r>
              <a:rPr lang="pt-BR" sz="800">
                <a:solidFill>
                  <a:srgbClr val="7F7F7F"/>
                </a:solidFill>
                <a:latin typeface="Calibri Light"/>
              </a:rPr>
              <a:t>/</a:t>
            </a:r>
            <a:r>
              <a:rPr lang="pt-BR" sz="800" err="1">
                <a:solidFill>
                  <a:srgbClr val="7F7F7F"/>
                </a:solidFill>
                <a:latin typeface="Calibri Light"/>
              </a:rPr>
              <a:t>wp-content</a:t>
            </a:r>
            <a:r>
              <a:rPr lang="pt-BR" sz="800">
                <a:solidFill>
                  <a:srgbClr val="7F7F7F"/>
                </a:solidFill>
                <a:latin typeface="Calibri Light"/>
              </a:rPr>
              <a:t>/uploads/2018/09/relacao-educacao-mae-escolaridade-jovem-longitudinais-brasil-atualizado.pdf</a:t>
            </a:r>
            <a:endParaRPr lang="pt-BR" sz="1050">
              <a:solidFill>
                <a:srgbClr val="7F7F7F"/>
              </a:solidFill>
              <a:latin typeface="Calibri Light"/>
            </a:endParaRPr>
          </a:p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1">
                <a:solidFill>
                  <a:srgbClr val="7F7F7F"/>
                </a:solidFill>
                <a:latin typeface="Calibri Light"/>
              </a:rPr>
              <a:t>O público CDE no Ensino Superior</a:t>
            </a:r>
            <a:r>
              <a:rPr lang="pt-BR" sz="1000">
                <a:solidFill>
                  <a:srgbClr val="A5A5A5"/>
                </a:solidFill>
                <a:latin typeface="Calibri Light"/>
              </a:rPr>
              <a:t>. </a:t>
            </a:r>
            <a:endParaRPr lang="pt-BR" sz="1050">
              <a:solidFill>
                <a:srgbClr val="A5A5A5"/>
              </a:solidFill>
              <a:latin typeface="Calibri Light"/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1034D522-96FA-E1C2-7633-EFCA2E4998B7}"/>
              </a:ext>
            </a:extLst>
          </p:cNvPr>
          <p:cNvSpPr txBox="1"/>
          <p:nvPr/>
        </p:nvSpPr>
        <p:spPr>
          <a:xfrm>
            <a:off x="1253924" y="3768631"/>
            <a:ext cx="4454351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35%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jovens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não terminam o Ensino Médio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(2)</a:t>
            </a:r>
          </a:p>
        </p:txBody>
      </p:sp>
      <p:sp>
        <p:nvSpPr>
          <p:cNvPr id="11" name="CaixaDeTexto 33">
            <a:extLst>
              <a:ext uri="{FF2B5EF4-FFF2-40B4-BE49-F238E27FC236}">
                <a16:creationId xmlns:a16="http://schemas.microsoft.com/office/drawing/2014/main" id="{019272C9-4DE2-054B-DFC5-BF26E42E86C4}"/>
              </a:ext>
            </a:extLst>
          </p:cNvPr>
          <p:cNvSpPr txBox="1"/>
          <p:nvPr/>
        </p:nvSpPr>
        <p:spPr>
          <a:xfrm>
            <a:off x="1259183" y="1603058"/>
            <a:ext cx="4052404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Para muitas famílias C, </a:t>
            </a:r>
            <a:r>
              <a:rPr lang="pt-BR" sz="150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e E a geração dos jovens é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primeira no Ensino Superior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 muitas vezes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primeira no Ensino Médio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(2)</a:t>
            </a:r>
          </a:p>
        </p:txBody>
      </p:sp>
      <p:sp>
        <p:nvSpPr>
          <p:cNvPr id="12" name="CaixaDeTexto 39">
            <a:extLst>
              <a:ext uri="{FF2B5EF4-FFF2-40B4-BE49-F238E27FC236}">
                <a16:creationId xmlns:a16="http://schemas.microsoft.com/office/drawing/2014/main" id="{60316620-0AA5-92D9-E6F7-A256A5E4BDF7}"/>
              </a:ext>
            </a:extLst>
          </p:cNvPr>
          <p:cNvSpPr txBox="1"/>
          <p:nvPr/>
        </p:nvSpPr>
        <p:spPr>
          <a:xfrm>
            <a:off x="1275625" y="2519204"/>
            <a:ext cx="385016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dirty="0">
                <a:solidFill>
                  <a:srgbClr val="2EAAD9"/>
                </a:solidFill>
                <a:latin typeface="Calibri" panose="020F0502020204030204" pitchFamily="34" charset="0"/>
              </a:rPr>
              <a:t>Escolaridade da mãe </a:t>
            </a:r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é maior </a:t>
            </a:r>
            <a:r>
              <a:rPr lang="pt-BR" sz="1500" dirty="0">
                <a:solidFill>
                  <a:srgbClr val="2EAAD9"/>
                </a:solidFill>
                <a:latin typeface="Calibri" panose="020F0502020204030204" pitchFamily="34" charset="0"/>
              </a:rPr>
              <a:t>preditor da escolaridade dos filhos</a:t>
            </a:r>
            <a:r>
              <a:rPr lang="pt-BR" sz="15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A escolaridade dos filhos aumenta conforme maior for a escolaridade da mãe. (3)</a:t>
            </a:r>
            <a:endParaRPr lang="en-US" sz="15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13" name="CaixaDeTexto 42">
            <a:extLst>
              <a:ext uri="{FF2B5EF4-FFF2-40B4-BE49-F238E27FC236}">
                <a16:creationId xmlns:a16="http://schemas.microsoft.com/office/drawing/2014/main" id="{61C18465-9897-AEA8-C944-6F759BB7F573}"/>
              </a:ext>
            </a:extLst>
          </p:cNvPr>
          <p:cNvSpPr txBox="1"/>
          <p:nvPr/>
        </p:nvSpPr>
        <p:spPr>
          <a:xfrm>
            <a:off x="6584020" y="4095686"/>
            <a:ext cx="496165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Apenas terminar o Ensino Médio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não é o suficiente para gerar um aumento de renda.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 renda de quem termina o Ensino Médio (e não completa outro grau) é similar à de quem não conclui, entre os 18 e 27 anos.  (2)</a:t>
            </a:r>
          </a:p>
        </p:txBody>
      </p:sp>
      <p:sp>
        <p:nvSpPr>
          <p:cNvPr id="14" name="CaixaDeTexto 14">
            <a:extLst>
              <a:ext uri="{FF2B5EF4-FFF2-40B4-BE49-F238E27FC236}">
                <a16:creationId xmlns:a16="http://schemas.microsoft.com/office/drawing/2014/main" id="{82685684-BA97-C0E0-10A1-6E4294BA9962}"/>
              </a:ext>
            </a:extLst>
          </p:cNvPr>
          <p:cNvSpPr txBox="1"/>
          <p:nvPr/>
        </p:nvSpPr>
        <p:spPr>
          <a:xfrm>
            <a:off x="6584019" y="919519"/>
            <a:ext cx="4652284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 evasão escolar está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relacionada a desmotivação, desinteresse, desempenho escolar, falta de acolhimento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 problemas pessoais. (1)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0EE3E8-A6DB-EF7D-864F-FCEA9A99B4A0}"/>
              </a:ext>
            </a:extLst>
          </p:cNvPr>
          <p:cNvSpPr/>
          <p:nvPr/>
        </p:nvSpPr>
        <p:spPr>
          <a:xfrm>
            <a:off x="931771" y="1807083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28BC0A2-A1E3-11F6-20FA-286CA096019F}"/>
              </a:ext>
            </a:extLst>
          </p:cNvPr>
          <p:cNvCxnSpPr>
            <a:cxnSpLocks/>
          </p:cNvCxnSpPr>
          <p:nvPr/>
        </p:nvCxnSpPr>
        <p:spPr>
          <a:xfrm>
            <a:off x="1043521" y="1260113"/>
            <a:ext cx="0" cy="4058199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5C3904A-2FB7-13F1-CF8B-0E8EEF4165D4}"/>
              </a:ext>
            </a:extLst>
          </p:cNvPr>
          <p:cNvSpPr/>
          <p:nvPr/>
        </p:nvSpPr>
        <p:spPr>
          <a:xfrm>
            <a:off x="931771" y="2791784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E5E061-0AB0-90AD-A81A-2FF7C9754947}"/>
              </a:ext>
            </a:extLst>
          </p:cNvPr>
          <p:cNvSpPr/>
          <p:nvPr/>
        </p:nvSpPr>
        <p:spPr>
          <a:xfrm>
            <a:off x="931771" y="3821133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3FCA33-C536-B81C-1531-406410B2C0B0}"/>
              </a:ext>
            </a:extLst>
          </p:cNvPr>
          <p:cNvSpPr/>
          <p:nvPr/>
        </p:nvSpPr>
        <p:spPr>
          <a:xfrm>
            <a:off x="931771" y="474526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F12E9ED-1AF3-9C9F-4695-EF2ADE56990E}"/>
              </a:ext>
            </a:extLst>
          </p:cNvPr>
          <p:cNvCxnSpPr>
            <a:cxnSpLocks/>
          </p:cNvCxnSpPr>
          <p:nvPr/>
        </p:nvCxnSpPr>
        <p:spPr>
          <a:xfrm>
            <a:off x="6275800" y="35145"/>
            <a:ext cx="0" cy="4920171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56C380D-6788-C65C-6944-63812A12B0EA}"/>
              </a:ext>
            </a:extLst>
          </p:cNvPr>
          <p:cNvSpPr/>
          <p:nvPr/>
        </p:nvSpPr>
        <p:spPr>
          <a:xfrm>
            <a:off x="6162676" y="1104178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E978A5-665D-EBAE-6EB1-5557B108CE33}"/>
              </a:ext>
            </a:extLst>
          </p:cNvPr>
          <p:cNvSpPr/>
          <p:nvPr/>
        </p:nvSpPr>
        <p:spPr>
          <a:xfrm>
            <a:off x="6162676" y="2153048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6250784-2053-365E-D7F3-AD5D87512E45}"/>
              </a:ext>
            </a:extLst>
          </p:cNvPr>
          <p:cNvSpPr/>
          <p:nvPr/>
        </p:nvSpPr>
        <p:spPr>
          <a:xfrm>
            <a:off x="6162676" y="3168301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6FB71E2-1F02-5CF4-F468-AC7B52A8BB4E}"/>
              </a:ext>
            </a:extLst>
          </p:cNvPr>
          <p:cNvSpPr/>
          <p:nvPr/>
        </p:nvSpPr>
        <p:spPr>
          <a:xfrm>
            <a:off x="6162676" y="4413422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>
            <a:extLst>
              <a:ext uri="{FF2B5EF4-FFF2-40B4-BE49-F238E27FC236}">
                <a16:creationId xmlns:a16="http://schemas.microsoft.com/office/drawing/2014/main" id="{8D440254-3DEC-E9DB-409D-C296C96AC43A}"/>
              </a:ext>
            </a:extLst>
          </p:cNvPr>
          <p:cNvSpPr txBox="1"/>
          <p:nvPr/>
        </p:nvSpPr>
        <p:spPr>
          <a:xfrm>
            <a:off x="1250837" y="1925942"/>
            <a:ext cx="426917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taxa de desemprego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entre os jovens brasileiros de 18 a 24 anos foi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29,8%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em 2020. (2)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3F6C53BA-E131-4A73-6C30-88A90E213040}"/>
              </a:ext>
            </a:extLst>
          </p:cNvPr>
          <p:cNvSpPr txBox="1"/>
          <p:nvPr/>
        </p:nvSpPr>
        <p:spPr>
          <a:xfrm>
            <a:off x="1250836" y="2916459"/>
            <a:ext cx="383422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22,1%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jovens de 15 a 25 anos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não possuem trabalho remunerado e não estudam.</a:t>
            </a:r>
            <a:r>
              <a:rPr lang="pt-BR" sz="16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(2)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B761D690-FBEB-DE74-41FD-D208C67BAF59}"/>
              </a:ext>
            </a:extLst>
          </p:cNvPr>
          <p:cNvSpPr txBox="1"/>
          <p:nvPr/>
        </p:nvSpPr>
        <p:spPr>
          <a:xfrm>
            <a:off x="1252482" y="3998468"/>
            <a:ext cx="390611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spcBef>
                <a:spcPts val="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Ter um emprego com um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salário maior nos próximos 5 anos</a:t>
            </a:r>
            <a:r>
              <a:rPr lang="pt-BR" sz="16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é uma prioridade para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39% dos jovens no EM.</a:t>
            </a:r>
            <a:r>
              <a:rPr lang="pt-BR" sz="1600">
                <a:solidFill>
                  <a:srgbClr val="002060"/>
                </a:solidFill>
                <a:latin typeface="Calibri" panose="020F0502020204030204" pitchFamily="34" charset="0"/>
              </a:rPr>
              <a:t> 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(1)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3045A48D-1CBB-13B9-05C3-B29892F00D72}"/>
              </a:ext>
            </a:extLst>
          </p:cNvPr>
          <p:cNvSpPr txBox="1"/>
          <p:nvPr/>
        </p:nvSpPr>
        <p:spPr>
          <a:xfrm>
            <a:off x="6637216" y="1925942"/>
            <a:ext cx="444988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Competências socioemocionais são um diferencial de contratação 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40%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das empresas,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para 57%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é um atributo obrigatório. (1)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58AF4660-A6BA-DA2D-78DE-817B9A94975F}"/>
              </a:ext>
            </a:extLst>
          </p:cNvPr>
          <p:cNvSpPr txBox="1"/>
          <p:nvPr/>
        </p:nvSpPr>
        <p:spPr>
          <a:xfrm>
            <a:off x="6637217" y="2961926"/>
            <a:ext cx="399771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Principal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determinante na hora de demitir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um jovem de nível médio ou técnico são </a:t>
            </a: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</a:rPr>
              <a:t>competências comportamentais.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(1)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23BB4DC8-66C9-FA69-CEBD-52C0F2242A3A}"/>
              </a:ext>
            </a:extLst>
          </p:cNvPr>
          <p:cNvSpPr txBox="1"/>
          <p:nvPr/>
        </p:nvSpPr>
        <p:spPr>
          <a:xfrm>
            <a:off x="931771" y="5777613"/>
            <a:ext cx="5669866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Pesquisa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Juventudes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,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educação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 e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projeto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 de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vida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.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realizada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 para </a:t>
            </a:r>
            <a:r>
              <a:rPr lang="en-US" sz="1050" err="1">
                <a:solidFill>
                  <a:srgbClr val="7F7F7F"/>
                </a:solidFill>
                <a:latin typeface="Calibri" panose="020F0502020204030204" pitchFamily="34" charset="0"/>
              </a:rPr>
              <a:t>Fundação</a:t>
            </a:r>
            <a:r>
              <a:rPr lang="en-US" sz="1050">
                <a:solidFill>
                  <a:srgbClr val="7F7F7F"/>
                </a:solidFill>
                <a:latin typeface="Calibri" panose="020F0502020204030204" pitchFamily="34" charset="0"/>
              </a:rPr>
              <a:t> Roberto Marinho </a:t>
            </a:r>
          </a:p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F7F7F"/>
                </a:solidFill>
                <a:latin typeface="Calibri" panose="020F0502020204030204" pitchFamily="34" charset="0"/>
              </a:rPr>
              <a:t>Análise Plano CDE a partir da PNAD</a:t>
            </a:r>
            <a:endParaRPr lang="en-US" sz="105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F7F7F"/>
                </a:solidFill>
                <a:latin typeface="Calibri" panose="020F0502020204030204" pitchFamily="34" charset="0"/>
              </a:rPr>
              <a:t>Fonte: estudo </a:t>
            </a:r>
            <a:r>
              <a:rPr lang="pt-BR" sz="1050" err="1">
                <a:solidFill>
                  <a:srgbClr val="7F7F7F"/>
                </a:solidFill>
                <a:latin typeface="Calibri" panose="020F0502020204030204" pitchFamily="34" charset="0"/>
              </a:rPr>
              <a:t>Insper</a:t>
            </a:r>
            <a:r>
              <a:rPr lang="pt-BR" sz="1050">
                <a:solidFill>
                  <a:srgbClr val="7F7F7F"/>
                </a:solidFill>
                <a:latin typeface="Calibri" panose="020F0502020204030204" pitchFamily="34" charset="0"/>
              </a:rPr>
              <a:t>: </a:t>
            </a:r>
            <a:r>
              <a:rPr lang="pt-BR" sz="400">
                <a:solidFill>
                  <a:srgbClr val="A5A5A5"/>
                </a:solidFill>
                <a:latin typeface="Calibri"/>
              </a:rPr>
              <a:t>https://</a:t>
            </a:r>
            <a:r>
              <a:rPr lang="pt-BR" sz="400" err="1">
                <a:solidFill>
                  <a:srgbClr val="A5A5A5"/>
                </a:solidFill>
                <a:latin typeface="Calibri"/>
              </a:rPr>
              <a:t>www.insper.edu.br</a:t>
            </a:r>
            <a:r>
              <a:rPr lang="pt-BR" sz="400">
                <a:solidFill>
                  <a:srgbClr val="A5A5A5"/>
                </a:solidFill>
                <a:latin typeface="Calibri"/>
              </a:rPr>
              <a:t>/</a:t>
            </a:r>
            <a:r>
              <a:rPr lang="pt-BR" sz="400" err="1">
                <a:solidFill>
                  <a:srgbClr val="A5A5A5"/>
                </a:solidFill>
                <a:latin typeface="Calibri"/>
              </a:rPr>
              <a:t>wp-content</a:t>
            </a:r>
            <a:r>
              <a:rPr lang="pt-BR" sz="400">
                <a:solidFill>
                  <a:srgbClr val="A5A5A5"/>
                </a:solidFill>
                <a:latin typeface="Calibri"/>
              </a:rPr>
              <a:t>/uploads/2018/09/relacao-educacao-mae-escolaridade-jovem-longitudinais-brasil-atualizado.pdf</a:t>
            </a:r>
          </a:p>
        </p:txBody>
      </p:sp>
      <p:sp>
        <p:nvSpPr>
          <p:cNvPr id="18" name="Shape 93">
            <a:extLst>
              <a:ext uri="{FF2B5EF4-FFF2-40B4-BE49-F238E27FC236}">
                <a16:creationId xmlns:a16="http://schemas.microsoft.com/office/drawing/2014/main" id="{B5025DB5-3D0E-6C1E-FE67-0B5DFC1D93C9}"/>
              </a:ext>
            </a:extLst>
          </p:cNvPr>
          <p:cNvSpPr txBox="1"/>
          <p:nvPr/>
        </p:nvSpPr>
        <p:spPr>
          <a:xfrm>
            <a:off x="531148" y="658888"/>
            <a:ext cx="4988870" cy="438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000" b="1" cap="all" spc="-100">
                <a:latin typeface="Calibri" panose="020F0502020204030204" pitchFamily="34" charset="0"/>
              </a:rPr>
              <a:t>Cenário de empregabilidade entre adolescentes e jovens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B8DFC0-8368-C2EB-0D11-9C26920742EE}"/>
              </a:ext>
            </a:extLst>
          </p:cNvPr>
          <p:cNvSpPr/>
          <p:nvPr/>
        </p:nvSpPr>
        <p:spPr>
          <a:xfrm>
            <a:off x="931771" y="2028959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D480C15-E2F5-91D1-10CA-C59A67C785B3}"/>
              </a:ext>
            </a:extLst>
          </p:cNvPr>
          <p:cNvCxnSpPr>
            <a:cxnSpLocks/>
          </p:cNvCxnSpPr>
          <p:nvPr/>
        </p:nvCxnSpPr>
        <p:spPr>
          <a:xfrm>
            <a:off x="1043521" y="1481989"/>
            <a:ext cx="0" cy="3785686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0143A24-98D3-68E1-9071-29C14495C0B3}"/>
              </a:ext>
            </a:extLst>
          </p:cNvPr>
          <p:cNvSpPr/>
          <p:nvPr/>
        </p:nvSpPr>
        <p:spPr>
          <a:xfrm>
            <a:off x="931771" y="3205577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28FF56-33C1-5121-3062-0BEDC6AA08EA}"/>
              </a:ext>
            </a:extLst>
          </p:cNvPr>
          <p:cNvSpPr/>
          <p:nvPr/>
        </p:nvSpPr>
        <p:spPr>
          <a:xfrm>
            <a:off x="931771" y="430823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51EC05B-7B20-C7DF-4502-4C70E01BEE31}"/>
              </a:ext>
            </a:extLst>
          </p:cNvPr>
          <p:cNvCxnSpPr>
            <a:cxnSpLocks/>
          </p:cNvCxnSpPr>
          <p:nvPr/>
        </p:nvCxnSpPr>
        <p:spPr>
          <a:xfrm>
            <a:off x="6275800" y="0"/>
            <a:ext cx="0" cy="4413260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4D4470A-5070-B743-6BF2-594D982A8EC2}"/>
              </a:ext>
            </a:extLst>
          </p:cNvPr>
          <p:cNvSpPr/>
          <p:nvPr/>
        </p:nvSpPr>
        <p:spPr>
          <a:xfrm>
            <a:off x="6162676" y="2325711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19C815-0415-21C7-9CE6-3DE30E692FF6}"/>
              </a:ext>
            </a:extLst>
          </p:cNvPr>
          <p:cNvSpPr/>
          <p:nvPr/>
        </p:nvSpPr>
        <p:spPr>
          <a:xfrm>
            <a:off x="6162676" y="3280189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98A64C-7081-48DB-240A-564649C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7029" y="3765680"/>
            <a:ext cx="8415695" cy="150300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24">
            <a:extLst>
              <a:ext uri="{FF2B5EF4-FFF2-40B4-BE49-F238E27FC236}">
                <a16:creationId xmlns:a16="http://schemas.microsoft.com/office/drawing/2014/main" id="{5A6931EB-D2A9-A56E-57EB-A782901A35AD}"/>
              </a:ext>
            </a:extLst>
          </p:cNvPr>
          <p:cNvSpPr txBox="1"/>
          <p:nvPr/>
        </p:nvSpPr>
        <p:spPr>
          <a:xfrm>
            <a:off x="1670924" y="2048656"/>
            <a:ext cx="850565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05_ </a:t>
            </a:r>
            <a:r>
              <a:rPr lang="pt-BR" sz="54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 Crianças,</a:t>
            </a:r>
          </a:p>
        </p:txBody>
      </p:sp>
      <p:sp>
        <p:nvSpPr>
          <p:cNvPr id="3" name="CaixaDeTexto 24">
            <a:extLst>
              <a:ext uri="{FF2B5EF4-FFF2-40B4-BE49-F238E27FC236}">
                <a16:creationId xmlns:a16="http://schemas.microsoft.com/office/drawing/2014/main" id="{CD83C7EB-5FE1-8C36-CEDD-827E722C7E75}"/>
              </a:ext>
            </a:extLst>
          </p:cNvPr>
          <p:cNvSpPr txBox="1"/>
          <p:nvPr/>
        </p:nvSpPr>
        <p:spPr>
          <a:xfrm>
            <a:off x="2793842" y="2703231"/>
            <a:ext cx="76746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ADOLESCENTES e jovens</a:t>
            </a:r>
          </a:p>
        </p:txBody>
      </p:sp>
    </p:spTree>
    <p:extLst>
      <p:ext uri="{BB962C8B-B14F-4D97-AF65-F5344CB8AC3E}">
        <p14:creationId xmlns:p14="http://schemas.microsoft.com/office/powerpoint/2010/main" val="379216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3">
            <a:extLst>
              <a:ext uri="{FF2B5EF4-FFF2-40B4-BE49-F238E27FC236}">
                <a16:creationId xmlns:a16="http://schemas.microsoft.com/office/drawing/2014/main" id="{DA292341-8AD9-9672-1124-FEDE746E9DEC}"/>
              </a:ext>
            </a:extLst>
          </p:cNvPr>
          <p:cNvSpPr txBox="1"/>
          <p:nvPr/>
        </p:nvSpPr>
        <p:spPr>
          <a:xfrm>
            <a:off x="5588709" y="1589401"/>
            <a:ext cx="5001265" cy="33860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170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nossas análises qualitativas e quantitativa mostraram que o impacto da Gol de Letra nos dois públicos (“Crianças e Adolescentes” e “Jovens”) é similar, mesmo que haja algumas particularidades em função dos programas específicos.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7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isso, decidimos organizar a exposição dos resultados combinando os dois públicos. Destacamos, quando necessário, o que é particular de algum programa ou de algum perfil, além de considerarmos o objetivo final dos projetos voltados para cada público e os impactos mensurados.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6D2B650E-7370-5EED-D7BC-86DD16538FB7}"/>
              </a:ext>
            </a:extLst>
          </p:cNvPr>
          <p:cNvSpPr txBox="1"/>
          <p:nvPr/>
        </p:nvSpPr>
        <p:spPr>
          <a:xfrm>
            <a:off x="1776838" y="1980327"/>
            <a:ext cx="3407003" cy="2400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</a:t>
            </a:r>
            <a:r>
              <a:rPr lang="pt-BR" sz="4000" b="1" cap="all" spc="-10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pt-BR" sz="4000" b="1" cap="all" spc="-100">
                <a:latin typeface="Calibri" panose="020F0502020204030204" pitchFamily="34" charset="0"/>
              </a:rPr>
              <a:t>O IMPACTO </a:t>
            </a:r>
            <a:br>
              <a:rPr lang="pt-BR" sz="4000" b="1" cap="all" spc="-100">
                <a:latin typeface="Calibri" panose="020F0502020204030204" pitchFamily="34" charset="0"/>
              </a:rPr>
            </a:br>
            <a:r>
              <a:rPr lang="pt-BR" sz="4000" b="1" cap="all" spc="-100">
                <a:latin typeface="Calibri" panose="020F0502020204030204" pitchFamily="34" charset="0"/>
              </a:rPr>
              <a:t>EM </a:t>
            </a: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CRIANÇAS, ADOLESCENTES </a:t>
            </a:r>
            <a:b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</a:b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E JOVENS</a:t>
            </a:r>
            <a:endParaRPr lang="pt-BR" sz="3600" b="1" cap="all" spc="-100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846EAB-2B1D-B891-A70A-6A425D66E751}"/>
              </a:ext>
            </a:extLst>
          </p:cNvPr>
          <p:cNvSpPr/>
          <p:nvPr/>
        </p:nvSpPr>
        <p:spPr>
          <a:xfrm>
            <a:off x="6918827" y="2303976"/>
            <a:ext cx="2267599" cy="2267599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02A83B-D6A1-5CF7-98E5-B2E1C70F3607}"/>
              </a:ext>
            </a:extLst>
          </p:cNvPr>
          <p:cNvSpPr/>
          <p:nvPr/>
        </p:nvSpPr>
        <p:spPr>
          <a:xfrm>
            <a:off x="8356297" y="2558222"/>
            <a:ext cx="1923764" cy="1923764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DC95B25E-EC86-46E0-8EE6-B0B739CBA43A}"/>
              </a:ext>
            </a:extLst>
          </p:cNvPr>
          <p:cNvSpPr txBox="1"/>
          <p:nvPr/>
        </p:nvSpPr>
        <p:spPr>
          <a:xfrm>
            <a:off x="900549" y="5415065"/>
            <a:ext cx="52507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i="1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*Em geral, não foram encontradas grandes diferenças de impacto por público ou programa, há sinalizações nos casos onde houverem diferenças relevantes</a:t>
            </a:r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AB5B7F44-1234-C3CA-5074-71EDFC63B1DE}"/>
              </a:ext>
            </a:extLst>
          </p:cNvPr>
          <p:cNvSpPr txBox="1"/>
          <p:nvPr/>
        </p:nvSpPr>
        <p:spPr>
          <a:xfrm>
            <a:off x="4275497" y="2259556"/>
            <a:ext cx="4204219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FFFFFF"/>
                </a:solidFill>
                <a:latin typeface="Calibri"/>
              </a:rPr>
              <a:t>1º nível </a:t>
            </a: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ixaDeTexto 17">
            <a:extLst>
              <a:ext uri="{FF2B5EF4-FFF2-40B4-BE49-F238E27FC236}">
                <a16:creationId xmlns:a16="http://schemas.microsoft.com/office/drawing/2014/main" id="{BE9E4E0B-C761-418D-A481-FC010A5BB99D}"/>
              </a:ext>
            </a:extLst>
          </p:cNvPr>
          <p:cNvSpPr txBox="1"/>
          <p:nvPr/>
        </p:nvSpPr>
        <p:spPr>
          <a:xfrm>
            <a:off x="7338291" y="3064653"/>
            <a:ext cx="1088606" cy="8874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F0"/>
                </a:solidFill>
                <a:latin typeface="Calibri" panose="020F0502020204030204" pitchFamily="34" charset="0"/>
              </a:rPr>
              <a:t>Nível </a:t>
            </a:r>
          </a:p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00B0F0"/>
                </a:solidFill>
                <a:latin typeface="Calibri" panose="020F0502020204030204" pitchFamily="34" charset="0"/>
              </a:rPr>
              <a:t>    1</a:t>
            </a:r>
          </a:p>
        </p:txBody>
      </p:sp>
      <p:sp>
        <p:nvSpPr>
          <p:cNvPr id="10" name="CaixaDeTexto 18">
            <a:extLst>
              <a:ext uri="{FF2B5EF4-FFF2-40B4-BE49-F238E27FC236}">
                <a16:creationId xmlns:a16="http://schemas.microsoft.com/office/drawing/2014/main" id="{ABC4936B-79EF-39A6-8F66-F8F41D448101}"/>
              </a:ext>
            </a:extLst>
          </p:cNvPr>
          <p:cNvSpPr txBox="1"/>
          <p:nvPr/>
        </p:nvSpPr>
        <p:spPr>
          <a:xfrm>
            <a:off x="8713998" y="3103715"/>
            <a:ext cx="2120539" cy="8874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Nível </a:t>
            </a:r>
          </a:p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    2</a:t>
            </a:r>
          </a:p>
        </p:txBody>
      </p:sp>
      <p:sp>
        <p:nvSpPr>
          <p:cNvPr id="12" name="CaixaDeTexto 20">
            <a:extLst>
              <a:ext uri="{FF2B5EF4-FFF2-40B4-BE49-F238E27FC236}">
                <a16:creationId xmlns:a16="http://schemas.microsoft.com/office/drawing/2014/main" id="{1F6C9E04-1E28-90C3-B815-8C4E9A0D6CB5}"/>
              </a:ext>
            </a:extLst>
          </p:cNvPr>
          <p:cNvSpPr txBox="1"/>
          <p:nvPr/>
        </p:nvSpPr>
        <p:spPr>
          <a:xfrm>
            <a:off x="890690" y="1229840"/>
            <a:ext cx="5576298" cy="10926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2EAAD9"/>
                </a:solidFill>
                <a:latin typeface="Calibri" panose="020F0502020204030204" pitchFamily="34" charset="0"/>
              </a:rPr>
              <a:t>_</a:t>
            </a:r>
            <a:r>
              <a:rPr lang="pt-BR" sz="2400" b="1">
                <a:solidFill>
                  <a:srgbClr val="000000"/>
                </a:solidFill>
                <a:latin typeface="Calibri" panose="020F0502020204030204" pitchFamily="34" charset="0"/>
              </a:rPr>
              <a:t>Os impactos observados foram classificados a partir dos achados qualitativos, e classificados em três níveis:</a:t>
            </a:r>
            <a:endParaRPr lang="pt-BR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ixaDeTexto 20">
            <a:extLst>
              <a:ext uri="{FF2B5EF4-FFF2-40B4-BE49-F238E27FC236}">
                <a16:creationId xmlns:a16="http://schemas.microsoft.com/office/drawing/2014/main" id="{798400A2-0A05-6C0B-931F-968C5A1F83BD}"/>
              </a:ext>
            </a:extLst>
          </p:cNvPr>
          <p:cNvSpPr txBox="1"/>
          <p:nvPr/>
        </p:nvSpPr>
        <p:spPr>
          <a:xfrm>
            <a:off x="900549" y="2487822"/>
            <a:ext cx="5408143" cy="26314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</a:rPr>
              <a:t>:: 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nível de alcance: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os resultados de nível 1 são os mais difusos, atingindo de forma geral as crianças e jovens beneficiárias. Os de nível 3 são os resultados mais específicos.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latin typeface="Calibri" panose="020F0502020204030204" pitchFamily="34" charset="0"/>
              </a:rPr>
              <a:t>:: 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concretude dos impactos: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os impactos no nível 1 aparecem em uma dimensão mais subjetiva, e as do nível 3 representam mudanças concretas nas condições de vida.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</a:rPr>
              <a:t>:: 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ordenação  com que eles aparecem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um entendimento lógico de que os impactos de nível 1 são necessários para chegar aos de nível 2 e estes são condição para chegar aos resultados de nível 3..</a:t>
            </a:r>
          </a:p>
        </p:txBody>
      </p:sp>
      <p:sp>
        <p:nvSpPr>
          <p:cNvPr id="16" name="Shape 93">
            <a:extLst>
              <a:ext uri="{FF2B5EF4-FFF2-40B4-BE49-F238E27FC236}">
                <a16:creationId xmlns:a16="http://schemas.microsoft.com/office/drawing/2014/main" id="{BC66F439-0B91-A528-EDA2-5723ECFF2258}"/>
              </a:ext>
            </a:extLst>
          </p:cNvPr>
          <p:cNvSpPr txBox="1"/>
          <p:nvPr/>
        </p:nvSpPr>
        <p:spPr>
          <a:xfrm>
            <a:off x="866274" y="637143"/>
            <a:ext cx="7490023" cy="474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 spc="-100">
                <a:latin typeface="Calibri" panose="020F0502020204030204" pitchFamily="34" charset="0"/>
              </a:rPr>
              <a:t>Impactos observados </a:t>
            </a:r>
            <a:r>
              <a:rPr lang="pt-BR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Crianças, ADOLESCENTES e jovens</a:t>
            </a:r>
            <a:endParaRPr lang="pt-BR" sz="800" b="1">
              <a:solidFill>
                <a:srgbClr val="2EAA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4ECF0F-8551-9CF0-CCDF-EF0E891C1B3E}"/>
              </a:ext>
            </a:extLst>
          </p:cNvPr>
          <p:cNvSpPr/>
          <p:nvPr/>
        </p:nvSpPr>
        <p:spPr>
          <a:xfrm>
            <a:off x="9658855" y="2729267"/>
            <a:ext cx="1609936" cy="1609936"/>
          </a:xfrm>
          <a:prstGeom prst="ellipse">
            <a:avLst/>
          </a:prstGeom>
          <a:solidFill>
            <a:schemeClr val="bg1"/>
          </a:solidFill>
          <a:ln w="47625">
            <a:solidFill>
              <a:srgbClr val="E232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1" name="CaixaDeTexto 19">
            <a:extLst>
              <a:ext uri="{FF2B5EF4-FFF2-40B4-BE49-F238E27FC236}">
                <a16:creationId xmlns:a16="http://schemas.microsoft.com/office/drawing/2014/main" id="{9CC15B27-AB23-0F62-654F-9F844B333F41}"/>
              </a:ext>
            </a:extLst>
          </p:cNvPr>
          <p:cNvSpPr txBox="1"/>
          <p:nvPr/>
        </p:nvSpPr>
        <p:spPr>
          <a:xfrm>
            <a:off x="10058679" y="3116172"/>
            <a:ext cx="1015633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Nível </a:t>
            </a:r>
          </a:p>
          <a:p>
            <a:pPr defTabSz="457177">
              <a:lnSpc>
                <a:spcPts val="30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    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93">
            <a:extLst>
              <a:ext uri="{FF2B5EF4-FFF2-40B4-BE49-F238E27FC236}">
                <a16:creationId xmlns:a16="http://schemas.microsoft.com/office/drawing/2014/main" id="{EF742C5F-33C1-6C2D-EC03-4CF9638BAE58}"/>
              </a:ext>
            </a:extLst>
          </p:cNvPr>
          <p:cNvSpPr txBox="1"/>
          <p:nvPr/>
        </p:nvSpPr>
        <p:spPr>
          <a:xfrm>
            <a:off x="2188062" y="491182"/>
            <a:ext cx="2872008" cy="474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Rede de Impactos</a:t>
            </a:r>
            <a:endParaRPr lang="pt-BR" sz="1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28D25FF-FD01-CA2C-6745-9DB811CD7970}"/>
              </a:ext>
            </a:extLst>
          </p:cNvPr>
          <p:cNvSpPr/>
          <p:nvPr/>
        </p:nvSpPr>
        <p:spPr>
          <a:xfrm>
            <a:off x="9370528" y="3042382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D6EAF03-7D45-D466-6542-61941B07727B}"/>
              </a:ext>
            </a:extLst>
          </p:cNvPr>
          <p:cNvSpPr/>
          <p:nvPr/>
        </p:nvSpPr>
        <p:spPr>
          <a:xfrm>
            <a:off x="7616150" y="4306406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cxnSp>
        <p:nvCxnSpPr>
          <p:cNvPr id="129" name="Conector de Seta Reta 128">
            <a:extLst>
              <a:ext uri="{FF2B5EF4-FFF2-40B4-BE49-F238E27FC236}">
                <a16:creationId xmlns:a16="http://schemas.microsoft.com/office/drawing/2014/main" id="{119D273A-37BF-CDED-91DA-EDBFEE8467BE}"/>
              </a:ext>
            </a:extLst>
          </p:cNvPr>
          <p:cNvCxnSpPr>
            <a:cxnSpLocks/>
          </p:cNvCxnSpPr>
          <p:nvPr/>
        </p:nvCxnSpPr>
        <p:spPr>
          <a:xfrm flipV="1">
            <a:off x="2304795" y="4665660"/>
            <a:ext cx="5263318" cy="430743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id="{798C9A52-46CB-9D58-F41C-2A47C19588F8}"/>
              </a:ext>
            </a:extLst>
          </p:cNvPr>
          <p:cNvCxnSpPr>
            <a:cxnSpLocks/>
          </p:cNvCxnSpPr>
          <p:nvPr/>
        </p:nvCxnSpPr>
        <p:spPr>
          <a:xfrm flipV="1">
            <a:off x="4152086" y="3160909"/>
            <a:ext cx="3467771" cy="1511503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FFB4A8B9-EFB3-F93A-80F4-71E7CA4AAA3A}"/>
              </a:ext>
            </a:extLst>
          </p:cNvPr>
          <p:cNvSpPr/>
          <p:nvPr/>
        </p:nvSpPr>
        <p:spPr>
          <a:xfrm>
            <a:off x="7663215" y="2618800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cxnSp>
        <p:nvCxnSpPr>
          <p:cNvPr id="104" name="Conector de Seta Reta 103">
            <a:extLst>
              <a:ext uri="{FF2B5EF4-FFF2-40B4-BE49-F238E27FC236}">
                <a16:creationId xmlns:a16="http://schemas.microsoft.com/office/drawing/2014/main" id="{6672F110-5177-DB25-C15A-51FD1211B797}"/>
              </a:ext>
            </a:extLst>
          </p:cNvPr>
          <p:cNvCxnSpPr>
            <a:cxnSpLocks/>
          </p:cNvCxnSpPr>
          <p:nvPr/>
        </p:nvCxnSpPr>
        <p:spPr>
          <a:xfrm flipH="1" flipV="1">
            <a:off x="4253107" y="1898777"/>
            <a:ext cx="3330981" cy="942315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3EDE8386-D800-DBE1-75D2-B4C477C8367B}"/>
              </a:ext>
            </a:extLst>
          </p:cNvPr>
          <p:cNvSpPr/>
          <p:nvPr/>
        </p:nvSpPr>
        <p:spPr>
          <a:xfrm>
            <a:off x="5892085" y="3675045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5C8771E-6AE5-DE1C-AAB5-3D63FAA1E158}"/>
              </a:ext>
            </a:extLst>
          </p:cNvPr>
          <p:cNvSpPr/>
          <p:nvPr/>
        </p:nvSpPr>
        <p:spPr>
          <a:xfrm>
            <a:off x="5836943" y="2022804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4EF59BF-AFEE-6D44-2D6A-90C60A204B06}"/>
              </a:ext>
            </a:extLst>
          </p:cNvPr>
          <p:cNvSpPr/>
          <p:nvPr/>
        </p:nvSpPr>
        <p:spPr>
          <a:xfrm>
            <a:off x="3545120" y="1459548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F758D4E-10FF-21CB-71B3-D1E4A9D87212}"/>
              </a:ext>
            </a:extLst>
          </p:cNvPr>
          <p:cNvSpPr/>
          <p:nvPr/>
        </p:nvSpPr>
        <p:spPr>
          <a:xfrm>
            <a:off x="3530270" y="4632212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0D97B04-052C-B203-C688-9A02788E6D9B}"/>
              </a:ext>
            </a:extLst>
          </p:cNvPr>
          <p:cNvSpPr/>
          <p:nvPr/>
        </p:nvSpPr>
        <p:spPr>
          <a:xfrm>
            <a:off x="1675979" y="3651882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76C5C46-1358-A7A9-A3F5-8183B77B46BC}"/>
              </a:ext>
            </a:extLst>
          </p:cNvPr>
          <p:cNvSpPr/>
          <p:nvPr/>
        </p:nvSpPr>
        <p:spPr>
          <a:xfrm>
            <a:off x="1675979" y="4875564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BEBBB31-376B-57DC-23C2-062CC2B8CC9A}"/>
              </a:ext>
            </a:extLst>
          </p:cNvPr>
          <p:cNvSpPr/>
          <p:nvPr/>
        </p:nvSpPr>
        <p:spPr>
          <a:xfrm>
            <a:off x="1675979" y="2422637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5698E93-6CEB-E9E7-74F3-ED8A704C5FBD}"/>
              </a:ext>
            </a:extLst>
          </p:cNvPr>
          <p:cNvSpPr/>
          <p:nvPr/>
        </p:nvSpPr>
        <p:spPr>
          <a:xfrm>
            <a:off x="1675979" y="1150143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sp>
        <p:nvSpPr>
          <p:cNvPr id="8" name="Google Shape;423;p17">
            <a:extLst>
              <a:ext uri="{FF2B5EF4-FFF2-40B4-BE49-F238E27FC236}">
                <a16:creationId xmlns:a16="http://schemas.microsoft.com/office/drawing/2014/main" id="{A07D7E33-ADE3-29FE-FD84-A73009DBD0C2}"/>
              </a:ext>
            </a:extLst>
          </p:cNvPr>
          <p:cNvSpPr txBox="1"/>
          <p:nvPr/>
        </p:nvSpPr>
        <p:spPr>
          <a:xfrm>
            <a:off x="3094924" y="5310601"/>
            <a:ext cx="1486503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Referência de trajetórias</a:t>
            </a:r>
          </a:p>
        </p:txBody>
      </p:sp>
      <p:pic>
        <p:nvPicPr>
          <p:cNvPr id="9" name="Gráfico 3" descr="Rota (dois pinos em um caminho) com preenchimento sólido">
            <a:extLst>
              <a:ext uri="{FF2B5EF4-FFF2-40B4-BE49-F238E27FC236}">
                <a16:creationId xmlns:a16="http://schemas.microsoft.com/office/drawing/2014/main" id="{DACC85AF-1B93-D8AE-64E2-FE64B631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18680" y="4711506"/>
            <a:ext cx="347810" cy="3478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Google Shape;423;p17">
            <a:extLst>
              <a:ext uri="{FF2B5EF4-FFF2-40B4-BE49-F238E27FC236}">
                <a16:creationId xmlns:a16="http://schemas.microsoft.com/office/drawing/2014/main" id="{3B7F4800-BD75-D25E-D197-32D006B3FE56}"/>
              </a:ext>
            </a:extLst>
          </p:cNvPr>
          <p:cNvSpPr txBox="1"/>
          <p:nvPr/>
        </p:nvSpPr>
        <p:spPr>
          <a:xfrm>
            <a:off x="1286084" y="1765166"/>
            <a:ext cx="1301512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Sentir-se referência</a:t>
            </a:r>
          </a:p>
        </p:txBody>
      </p:sp>
      <p:pic>
        <p:nvPicPr>
          <p:cNvPr id="13" name="Gráfico 8" descr="Lâmpada com preenchimento sólido">
            <a:extLst>
              <a:ext uri="{FF2B5EF4-FFF2-40B4-BE49-F238E27FC236}">
                <a16:creationId xmlns:a16="http://schemas.microsoft.com/office/drawing/2014/main" id="{9336B313-9785-CB47-3CF8-5EB273430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5558" y="1240373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Google Shape;423;p17">
            <a:extLst>
              <a:ext uri="{FF2B5EF4-FFF2-40B4-BE49-F238E27FC236}">
                <a16:creationId xmlns:a16="http://schemas.microsoft.com/office/drawing/2014/main" id="{C6F6CEA8-9D03-964F-89B2-7E64BCC8E42B}"/>
              </a:ext>
            </a:extLst>
          </p:cNvPr>
          <p:cNvSpPr txBox="1"/>
          <p:nvPr/>
        </p:nvSpPr>
        <p:spPr>
          <a:xfrm>
            <a:off x="1286083" y="4250754"/>
            <a:ext cx="1398062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Oportunidade de acesso </a:t>
            </a:r>
          </a:p>
        </p:txBody>
      </p:sp>
      <p:pic>
        <p:nvPicPr>
          <p:cNvPr id="17" name="Gráfico 9" descr="Chave com preenchimento sólido">
            <a:extLst>
              <a:ext uri="{FF2B5EF4-FFF2-40B4-BE49-F238E27FC236}">
                <a16:creationId xmlns:a16="http://schemas.microsoft.com/office/drawing/2014/main" id="{86EFE421-AFE6-7125-0850-E7F6E7AB5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02957" y="3742051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Google Shape;423;p17">
            <a:extLst>
              <a:ext uri="{FF2B5EF4-FFF2-40B4-BE49-F238E27FC236}">
                <a16:creationId xmlns:a16="http://schemas.microsoft.com/office/drawing/2014/main" id="{F176DADE-AA32-3706-4AFF-C374A4060F0D}"/>
              </a:ext>
            </a:extLst>
          </p:cNvPr>
          <p:cNvSpPr txBox="1"/>
          <p:nvPr/>
        </p:nvSpPr>
        <p:spPr>
          <a:xfrm>
            <a:off x="1269771" y="3018646"/>
            <a:ext cx="1486503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Consciência </a:t>
            </a:r>
          </a:p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Social</a:t>
            </a:r>
          </a:p>
        </p:txBody>
      </p:sp>
      <p:pic>
        <p:nvPicPr>
          <p:cNvPr id="21" name="Gráfico 10" descr="Cuidado com preenchimento sólido">
            <a:extLst>
              <a:ext uri="{FF2B5EF4-FFF2-40B4-BE49-F238E27FC236}">
                <a16:creationId xmlns:a16="http://schemas.microsoft.com/office/drawing/2014/main" id="{3862C6D7-08F4-23A0-2B40-546FEE4DE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76368" y="2513138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Google Shape;423;p17">
            <a:extLst>
              <a:ext uri="{FF2B5EF4-FFF2-40B4-BE49-F238E27FC236}">
                <a16:creationId xmlns:a16="http://schemas.microsoft.com/office/drawing/2014/main" id="{87E82836-39A7-852B-6D91-C3C3E3EE063B}"/>
              </a:ext>
            </a:extLst>
          </p:cNvPr>
          <p:cNvSpPr txBox="1"/>
          <p:nvPr/>
        </p:nvSpPr>
        <p:spPr>
          <a:xfrm>
            <a:off x="2916871" y="2654614"/>
            <a:ext cx="1895395" cy="2742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Acolhimento</a:t>
            </a:r>
          </a:p>
        </p:txBody>
      </p:sp>
      <p:sp>
        <p:nvSpPr>
          <p:cNvPr id="28" name="Google Shape;423;p17">
            <a:extLst>
              <a:ext uri="{FF2B5EF4-FFF2-40B4-BE49-F238E27FC236}">
                <a16:creationId xmlns:a16="http://schemas.microsoft.com/office/drawing/2014/main" id="{F1F34B92-45D5-3B7A-4A47-2D703BE2DF77}"/>
              </a:ext>
            </a:extLst>
          </p:cNvPr>
          <p:cNvSpPr txBox="1"/>
          <p:nvPr/>
        </p:nvSpPr>
        <p:spPr>
          <a:xfrm>
            <a:off x="2912052" y="2067891"/>
            <a:ext cx="1895395" cy="2742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Autoestima </a:t>
            </a:r>
          </a:p>
        </p:txBody>
      </p:sp>
      <p:pic>
        <p:nvPicPr>
          <p:cNvPr id="29" name="Gráfico 14" descr="Lâmpada e engrenagem estrutura de tópicos">
            <a:extLst>
              <a:ext uri="{FF2B5EF4-FFF2-40B4-BE49-F238E27FC236}">
                <a16:creationId xmlns:a16="http://schemas.microsoft.com/office/drawing/2014/main" id="{510B07F9-5799-BF3D-9304-AF10A8177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49881" y="1552293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Google Shape;423;p17">
            <a:extLst>
              <a:ext uri="{FF2B5EF4-FFF2-40B4-BE49-F238E27FC236}">
                <a16:creationId xmlns:a16="http://schemas.microsoft.com/office/drawing/2014/main" id="{03127545-D7D4-42C2-1748-63BD7DFE6082}"/>
              </a:ext>
            </a:extLst>
          </p:cNvPr>
          <p:cNvSpPr txBox="1"/>
          <p:nvPr/>
        </p:nvSpPr>
        <p:spPr>
          <a:xfrm>
            <a:off x="989142" y="5509852"/>
            <a:ext cx="1895395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Habilidades socioemocionais </a:t>
            </a:r>
          </a:p>
        </p:txBody>
      </p:sp>
      <p:pic>
        <p:nvPicPr>
          <p:cNvPr id="33" name="Gráfico 16" descr="Contorno de rosto com olho piscando estrutura de tópicos">
            <a:extLst>
              <a:ext uri="{FF2B5EF4-FFF2-40B4-BE49-F238E27FC236}">
                <a16:creationId xmlns:a16="http://schemas.microsoft.com/office/drawing/2014/main" id="{2ED34C85-5F98-A698-8436-C1A578391F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782282" y="4961349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6" name="Google Shape;423;p17">
            <a:extLst>
              <a:ext uri="{FF2B5EF4-FFF2-40B4-BE49-F238E27FC236}">
                <a16:creationId xmlns:a16="http://schemas.microsoft.com/office/drawing/2014/main" id="{6DD50E26-743F-347D-2D67-1F1D0EE1DB7A}"/>
              </a:ext>
            </a:extLst>
          </p:cNvPr>
          <p:cNvSpPr txBox="1"/>
          <p:nvPr/>
        </p:nvSpPr>
        <p:spPr>
          <a:xfrm>
            <a:off x="5430996" y="2652978"/>
            <a:ext cx="1486503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Desempenho </a:t>
            </a:r>
          </a:p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escolar</a:t>
            </a:r>
          </a:p>
        </p:txBody>
      </p:sp>
      <p:pic>
        <p:nvPicPr>
          <p:cNvPr id="37" name="Gráfico 17" descr="Lista com preenchimento sólido">
            <a:extLst>
              <a:ext uri="{FF2B5EF4-FFF2-40B4-BE49-F238E27FC236}">
                <a16:creationId xmlns:a16="http://schemas.microsoft.com/office/drawing/2014/main" id="{8A52442C-2CCD-EFDD-26A5-CD36761ABF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55237" y="2134304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0" name="Google Shape;423;p17">
            <a:extLst>
              <a:ext uri="{FF2B5EF4-FFF2-40B4-BE49-F238E27FC236}">
                <a16:creationId xmlns:a16="http://schemas.microsoft.com/office/drawing/2014/main" id="{FF0F92E0-FCD4-4701-12AF-72039695A71C}"/>
              </a:ext>
            </a:extLst>
          </p:cNvPr>
          <p:cNvSpPr txBox="1"/>
          <p:nvPr/>
        </p:nvSpPr>
        <p:spPr>
          <a:xfrm>
            <a:off x="7474780" y="3253123"/>
            <a:ext cx="917636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Ensino Superior </a:t>
            </a:r>
          </a:p>
        </p:txBody>
      </p:sp>
      <p:pic>
        <p:nvPicPr>
          <p:cNvPr id="41" name="Gráfico 19" descr="Canudo de diploma com preenchimento sólido">
            <a:extLst>
              <a:ext uri="{FF2B5EF4-FFF2-40B4-BE49-F238E27FC236}">
                <a16:creationId xmlns:a16="http://schemas.microsoft.com/office/drawing/2014/main" id="{A19BFF12-7928-38E2-7ABA-263FBE9235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753599" y="2721360"/>
            <a:ext cx="359999" cy="359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3" name="Google Shape;423;p17">
            <a:extLst>
              <a:ext uri="{FF2B5EF4-FFF2-40B4-BE49-F238E27FC236}">
                <a16:creationId xmlns:a16="http://schemas.microsoft.com/office/drawing/2014/main" id="{9F52FFD4-FF75-AC17-F42D-164D61D139C1}"/>
              </a:ext>
            </a:extLst>
          </p:cNvPr>
          <p:cNvSpPr txBox="1"/>
          <p:nvPr/>
        </p:nvSpPr>
        <p:spPr>
          <a:xfrm>
            <a:off x="7016291" y="4947619"/>
            <a:ext cx="1570534" cy="633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Inserção no mercado de trabalho</a:t>
            </a:r>
          </a:p>
        </p:txBody>
      </p:sp>
      <p:pic>
        <p:nvPicPr>
          <p:cNvPr id="45" name="Gráfico 22" descr="Maleta com preenchimento sólido">
            <a:extLst>
              <a:ext uri="{FF2B5EF4-FFF2-40B4-BE49-F238E27FC236}">
                <a16:creationId xmlns:a16="http://schemas.microsoft.com/office/drawing/2014/main" id="{CDAF618B-3162-6C1E-C535-E1766DA48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702450" y="4399261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8" name="Retângulo 125">
            <a:extLst>
              <a:ext uri="{FF2B5EF4-FFF2-40B4-BE49-F238E27FC236}">
                <a16:creationId xmlns:a16="http://schemas.microsoft.com/office/drawing/2014/main" id="{4C44BED3-1828-0252-2983-4519AC505BCB}"/>
              </a:ext>
            </a:extLst>
          </p:cNvPr>
          <p:cNvSpPr/>
          <p:nvPr/>
        </p:nvSpPr>
        <p:spPr>
          <a:xfrm>
            <a:off x="10592975" y="3617506"/>
            <a:ext cx="340943" cy="268010"/>
          </a:xfrm>
          <a:prstGeom prst="rect">
            <a:avLst/>
          </a:prstGeom>
          <a:solidFill>
            <a:srgbClr val="FBFB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Google Shape;423;p17">
            <a:extLst>
              <a:ext uri="{FF2B5EF4-FFF2-40B4-BE49-F238E27FC236}">
                <a16:creationId xmlns:a16="http://schemas.microsoft.com/office/drawing/2014/main" id="{D38507ED-24BA-6BC1-226D-D06C937FE9C2}"/>
              </a:ext>
            </a:extLst>
          </p:cNvPr>
          <p:cNvSpPr txBox="1"/>
          <p:nvPr/>
        </p:nvSpPr>
        <p:spPr>
          <a:xfrm>
            <a:off x="8975460" y="2373993"/>
            <a:ext cx="1389226" cy="633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err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Ruptura</a:t>
            </a:r>
            <a:r>
              <a:rPr lang="pt-PT" sz="1400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com condições históricas</a:t>
            </a:r>
          </a:p>
        </p:txBody>
      </p:sp>
      <p:pic>
        <p:nvPicPr>
          <p:cNvPr id="50" name="Gráfico 25" descr="Trabalho remoto com preenchimento sólido">
            <a:extLst>
              <a:ext uri="{FF2B5EF4-FFF2-40B4-BE49-F238E27FC236}">
                <a16:creationId xmlns:a16="http://schemas.microsoft.com/office/drawing/2014/main" id="{22444E13-9993-2DC6-3A84-883282D822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9480193" y="3146613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3" name="Google Shape;423;p17">
            <a:extLst>
              <a:ext uri="{FF2B5EF4-FFF2-40B4-BE49-F238E27FC236}">
                <a16:creationId xmlns:a16="http://schemas.microsoft.com/office/drawing/2014/main" id="{C95AF84E-092A-133A-72B6-4DB655887CA6}"/>
              </a:ext>
            </a:extLst>
          </p:cNvPr>
          <p:cNvSpPr txBox="1"/>
          <p:nvPr/>
        </p:nvSpPr>
        <p:spPr>
          <a:xfrm>
            <a:off x="5591978" y="4278798"/>
            <a:ext cx="1113089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Escolhas de vida</a:t>
            </a:r>
          </a:p>
        </p:txBody>
      </p:sp>
      <p:pic>
        <p:nvPicPr>
          <p:cNvPr id="64" name="Gráfico 18" descr="Gráfico de decisão com preenchimento sólido">
            <a:extLst>
              <a:ext uri="{FF2B5EF4-FFF2-40B4-BE49-F238E27FC236}">
                <a16:creationId xmlns:a16="http://schemas.microsoft.com/office/drawing/2014/main" id="{86413E0E-5EC6-BC4A-EC60-7C18E1FDA7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991236" y="3754853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AF1035A5-4BEA-FE07-AF00-9375B4CC6EAD}"/>
              </a:ext>
            </a:extLst>
          </p:cNvPr>
          <p:cNvCxnSpPr>
            <a:cxnSpLocks/>
          </p:cNvCxnSpPr>
          <p:nvPr/>
        </p:nvCxnSpPr>
        <p:spPr>
          <a:xfrm flipH="1" flipV="1">
            <a:off x="2360008" y="1424322"/>
            <a:ext cx="1093716" cy="274179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9DB92415-6E9E-5A30-32BC-E29D400B373E}"/>
              </a:ext>
            </a:extLst>
          </p:cNvPr>
          <p:cNvCxnSpPr>
            <a:cxnSpLocks/>
          </p:cNvCxnSpPr>
          <p:nvPr/>
        </p:nvCxnSpPr>
        <p:spPr>
          <a:xfrm flipH="1" flipV="1">
            <a:off x="2370727" y="1498720"/>
            <a:ext cx="1214068" cy="3062192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51F22D2C-C587-4D1F-5828-8FC5D1631CBF}"/>
              </a:ext>
            </a:extLst>
          </p:cNvPr>
          <p:cNvCxnSpPr>
            <a:cxnSpLocks/>
          </p:cNvCxnSpPr>
          <p:nvPr/>
        </p:nvCxnSpPr>
        <p:spPr>
          <a:xfrm flipH="1" flipV="1">
            <a:off x="2344940" y="2692924"/>
            <a:ext cx="1195360" cy="435103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111AD022-6C74-5616-523D-D358A54CA89E}"/>
              </a:ext>
            </a:extLst>
          </p:cNvPr>
          <p:cNvCxnSpPr>
            <a:cxnSpLocks/>
          </p:cNvCxnSpPr>
          <p:nvPr/>
        </p:nvCxnSpPr>
        <p:spPr>
          <a:xfrm flipH="1" flipV="1">
            <a:off x="2343788" y="2854786"/>
            <a:ext cx="3581241" cy="943386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AAA272-D54A-21B6-211D-2B0695EDD956}"/>
              </a:ext>
            </a:extLst>
          </p:cNvPr>
          <p:cNvSpPr/>
          <p:nvPr/>
        </p:nvSpPr>
        <p:spPr>
          <a:xfrm>
            <a:off x="3572014" y="2978944"/>
            <a:ext cx="548358" cy="5483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20"/>
              </a:lnSpc>
            </a:pPr>
            <a:endParaRPr lang="pt-BR" sz="1600"/>
          </a:p>
        </p:txBody>
      </p:sp>
      <p:pic>
        <p:nvPicPr>
          <p:cNvPr id="25" name="Gráfico 13" descr="Perguntas com preenchimento sólido">
            <a:extLst>
              <a:ext uri="{FF2B5EF4-FFF2-40B4-BE49-F238E27FC236}">
                <a16:creationId xmlns:a16="http://schemas.microsoft.com/office/drawing/2014/main" id="{EA1A5245-E7F8-126C-D612-42F098D431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3661238" y="3072861"/>
            <a:ext cx="349200" cy="34920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0EF395BA-2E53-240D-9C5D-46C04144EB67}"/>
              </a:ext>
            </a:extLst>
          </p:cNvPr>
          <p:cNvCxnSpPr>
            <a:cxnSpLocks/>
            <a:stCxn id="97" idx="2"/>
          </p:cNvCxnSpPr>
          <p:nvPr/>
        </p:nvCxnSpPr>
        <p:spPr>
          <a:xfrm flipH="1" flipV="1">
            <a:off x="4283198" y="1758969"/>
            <a:ext cx="1553745" cy="538014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8A2549E0-89D3-9BA3-4C01-EAEAFBE7D35C}"/>
              </a:ext>
            </a:extLst>
          </p:cNvPr>
          <p:cNvCxnSpPr>
            <a:cxnSpLocks/>
          </p:cNvCxnSpPr>
          <p:nvPr/>
        </p:nvCxnSpPr>
        <p:spPr>
          <a:xfrm flipH="1" flipV="1">
            <a:off x="6473921" y="2378760"/>
            <a:ext cx="1127766" cy="393129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>
            <a:extLst>
              <a:ext uri="{FF2B5EF4-FFF2-40B4-BE49-F238E27FC236}">
                <a16:creationId xmlns:a16="http://schemas.microsoft.com/office/drawing/2014/main" id="{F6358A33-0C8B-C0AC-2C66-6953399CEC0F}"/>
              </a:ext>
            </a:extLst>
          </p:cNvPr>
          <p:cNvCxnSpPr>
            <a:cxnSpLocks/>
          </p:cNvCxnSpPr>
          <p:nvPr/>
        </p:nvCxnSpPr>
        <p:spPr>
          <a:xfrm flipV="1">
            <a:off x="4208612" y="2504020"/>
            <a:ext cx="1610732" cy="622333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de Seta Reta 117">
            <a:extLst>
              <a:ext uri="{FF2B5EF4-FFF2-40B4-BE49-F238E27FC236}">
                <a16:creationId xmlns:a16="http://schemas.microsoft.com/office/drawing/2014/main" id="{4CB6172C-919B-B0AB-E60D-9D904723DC94}"/>
              </a:ext>
            </a:extLst>
          </p:cNvPr>
          <p:cNvCxnSpPr>
            <a:cxnSpLocks/>
          </p:cNvCxnSpPr>
          <p:nvPr/>
        </p:nvCxnSpPr>
        <p:spPr>
          <a:xfrm flipV="1">
            <a:off x="2297095" y="3096359"/>
            <a:ext cx="5312043" cy="808298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7520C4A7-9596-DF80-CF9D-58CD4579AC82}"/>
              </a:ext>
            </a:extLst>
          </p:cNvPr>
          <p:cNvCxnSpPr>
            <a:cxnSpLocks/>
          </p:cNvCxnSpPr>
          <p:nvPr/>
        </p:nvCxnSpPr>
        <p:spPr>
          <a:xfrm flipV="1">
            <a:off x="2278702" y="3887276"/>
            <a:ext cx="3480167" cy="78374"/>
          </a:xfrm>
          <a:prstGeom prst="straightConnector1">
            <a:avLst/>
          </a:prstGeom>
          <a:ln w="15875">
            <a:solidFill>
              <a:srgbClr val="2EAAD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e Seta Reta 132">
            <a:extLst>
              <a:ext uri="{FF2B5EF4-FFF2-40B4-BE49-F238E27FC236}">
                <a16:creationId xmlns:a16="http://schemas.microsoft.com/office/drawing/2014/main" id="{AE9DBF56-DB0A-E305-36E3-392B928B4F57}"/>
              </a:ext>
            </a:extLst>
          </p:cNvPr>
          <p:cNvCxnSpPr>
            <a:cxnSpLocks/>
          </p:cNvCxnSpPr>
          <p:nvPr/>
        </p:nvCxnSpPr>
        <p:spPr>
          <a:xfrm flipH="1">
            <a:off x="4093478" y="4766050"/>
            <a:ext cx="3474635" cy="289696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de Seta Reta 139">
            <a:extLst>
              <a:ext uri="{FF2B5EF4-FFF2-40B4-BE49-F238E27FC236}">
                <a16:creationId xmlns:a16="http://schemas.microsoft.com/office/drawing/2014/main" id="{0FFFA77F-3FEC-46EC-4F8F-56B01878D6E8}"/>
              </a:ext>
            </a:extLst>
          </p:cNvPr>
          <p:cNvCxnSpPr>
            <a:cxnSpLocks/>
          </p:cNvCxnSpPr>
          <p:nvPr/>
        </p:nvCxnSpPr>
        <p:spPr>
          <a:xfrm flipV="1">
            <a:off x="8187148" y="3682954"/>
            <a:ext cx="1293045" cy="716307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>
            <a:extLst>
              <a:ext uri="{FF2B5EF4-FFF2-40B4-BE49-F238E27FC236}">
                <a16:creationId xmlns:a16="http://schemas.microsoft.com/office/drawing/2014/main" id="{31FD082E-8454-482E-D21F-11A0D592FB50}"/>
              </a:ext>
            </a:extLst>
          </p:cNvPr>
          <p:cNvCxnSpPr>
            <a:cxnSpLocks/>
          </p:cNvCxnSpPr>
          <p:nvPr/>
        </p:nvCxnSpPr>
        <p:spPr>
          <a:xfrm flipH="1" flipV="1">
            <a:off x="8302721" y="2956983"/>
            <a:ext cx="976659" cy="231919"/>
          </a:xfrm>
          <a:prstGeom prst="straightConnector1">
            <a:avLst/>
          </a:prstGeom>
          <a:ln w="15875">
            <a:solidFill>
              <a:srgbClr val="E23234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145BDD-8775-7B1D-A1D8-C81C3382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031" y="3765680"/>
            <a:ext cx="8403685" cy="15076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ixaDeTexto 24">
            <a:extLst>
              <a:ext uri="{FF2B5EF4-FFF2-40B4-BE49-F238E27FC236}">
                <a16:creationId xmlns:a16="http://schemas.microsoft.com/office/drawing/2014/main" id="{0658CF15-CACC-D915-E538-89580B81B091}"/>
              </a:ext>
            </a:extLst>
          </p:cNvPr>
          <p:cNvSpPr txBox="1"/>
          <p:nvPr/>
        </p:nvSpPr>
        <p:spPr>
          <a:xfrm>
            <a:off x="1670924" y="2048656"/>
            <a:ext cx="850565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i="1" cap="all" spc="-1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05_ a. </a:t>
            </a:r>
            <a:r>
              <a:rPr lang="pt-BR" sz="54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Impactos de</a:t>
            </a:r>
          </a:p>
        </p:txBody>
      </p:sp>
      <p:sp>
        <p:nvSpPr>
          <p:cNvPr id="15" name="CaixaDeTexto 24">
            <a:extLst>
              <a:ext uri="{FF2B5EF4-FFF2-40B4-BE49-F238E27FC236}">
                <a16:creationId xmlns:a16="http://schemas.microsoft.com/office/drawing/2014/main" id="{F7D96881-07D7-97CB-ACFE-44871B11C0E5}"/>
              </a:ext>
            </a:extLst>
          </p:cNvPr>
          <p:cNvSpPr txBox="1"/>
          <p:nvPr/>
        </p:nvSpPr>
        <p:spPr>
          <a:xfrm>
            <a:off x="2793842" y="2703231"/>
            <a:ext cx="76746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 nível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4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57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0">
            <a:extLst>
              <a:ext uri="{FF2B5EF4-FFF2-40B4-BE49-F238E27FC236}">
                <a16:creationId xmlns:a16="http://schemas.microsoft.com/office/drawing/2014/main" id="{78C6FD78-DA99-9B76-B129-17B5B6D57654}"/>
              </a:ext>
            </a:extLst>
          </p:cNvPr>
          <p:cNvSpPr txBox="1"/>
          <p:nvPr/>
        </p:nvSpPr>
        <p:spPr>
          <a:xfrm>
            <a:off x="1310941" y="1635065"/>
            <a:ext cx="402018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atua na ampliação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 visão de mundo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participantes, trazendo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referências de novas possibilidades de trajetórias. </a:t>
            </a:r>
          </a:p>
        </p:txBody>
      </p:sp>
      <p:sp>
        <p:nvSpPr>
          <p:cNvPr id="17" name="CaixaDeTexto 60">
            <a:extLst>
              <a:ext uri="{FF2B5EF4-FFF2-40B4-BE49-F238E27FC236}">
                <a16:creationId xmlns:a16="http://schemas.microsoft.com/office/drawing/2014/main" id="{6A7826E9-C94C-F86B-5408-8289C881C85F}"/>
              </a:ext>
            </a:extLst>
          </p:cNvPr>
          <p:cNvSpPr txBox="1"/>
          <p:nvPr/>
        </p:nvSpPr>
        <p:spPr>
          <a:xfrm>
            <a:off x="1310942" y="2690247"/>
            <a:ext cx="4112969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88%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Gol de Letra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ajuda muito os jovens a se planejarem para o futuro.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Em muitos casos a 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Fundação é o único local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para tratar de tal assunto. </a:t>
            </a:r>
          </a:p>
        </p:txBody>
      </p:sp>
      <p:sp>
        <p:nvSpPr>
          <p:cNvPr id="18" name="CaixaDeTexto 61">
            <a:extLst>
              <a:ext uri="{FF2B5EF4-FFF2-40B4-BE49-F238E27FC236}">
                <a16:creationId xmlns:a16="http://schemas.microsoft.com/office/drawing/2014/main" id="{867E74A3-6415-C004-3883-BDFD6EFCADA1}"/>
              </a:ext>
            </a:extLst>
          </p:cNvPr>
          <p:cNvSpPr txBox="1"/>
          <p:nvPr/>
        </p:nvSpPr>
        <p:spPr>
          <a:xfrm>
            <a:off x="1275874" y="3949672"/>
            <a:ext cx="4023497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traz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oportunidade de acesso para locais nunca antes frequentados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de experiências na própria cidade e também internacionais. </a:t>
            </a:r>
          </a:p>
        </p:txBody>
      </p:sp>
      <p:sp>
        <p:nvSpPr>
          <p:cNvPr id="19" name="CaixaDeTexto 62">
            <a:extLst>
              <a:ext uri="{FF2B5EF4-FFF2-40B4-BE49-F238E27FC236}">
                <a16:creationId xmlns:a16="http://schemas.microsoft.com/office/drawing/2014/main" id="{7DB97215-68A1-B95E-DBE1-E7E53331E2E5}"/>
              </a:ext>
            </a:extLst>
          </p:cNvPr>
          <p:cNvSpPr txBox="1"/>
          <p:nvPr/>
        </p:nvSpPr>
        <p:spPr>
          <a:xfrm>
            <a:off x="1281846" y="4913889"/>
            <a:ext cx="3939888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Participantes passaram a ter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maior consciência sobre desigualdades, e sobre suas próprias realidades.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Temáticas relacionadas a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raça e gênero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também foram amplamente acessadas através da Gol de Letra.</a:t>
            </a:r>
          </a:p>
        </p:txBody>
      </p:sp>
      <p:sp>
        <p:nvSpPr>
          <p:cNvPr id="20" name="CaixaDeTexto 63">
            <a:extLst>
              <a:ext uri="{FF2B5EF4-FFF2-40B4-BE49-F238E27FC236}">
                <a16:creationId xmlns:a16="http://schemas.microsoft.com/office/drawing/2014/main" id="{AF808CE7-72AB-3FA4-931D-8BD4286EB7A5}"/>
              </a:ext>
            </a:extLst>
          </p:cNvPr>
          <p:cNvSpPr txBox="1"/>
          <p:nvPr/>
        </p:nvSpPr>
        <p:spPr>
          <a:xfrm>
            <a:off x="6323575" y="1011818"/>
            <a:ext cx="4484459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89%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sentia-se muito acolhido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nas atividades da Gol de Letra. O acolhimento se dá principalmente pela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relação com os funcionários e pelo ambiente de escuta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que não é encontrado em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nenhuma outra esfera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da vida.</a:t>
            </a:r>
          </a:p>
        </p:txBody>
      </p:sp>
      <p:sp>
        <p:nvSpPr>
          <p:cNvPr id="21" name="CaixaDeTexto 64">
            <a:extLst>
              <a:ext uri="{FF2B5EF4-FFF2-40B4-BE49-F238E27FC236}">
                <a16:creationId xmlns:a16="http://schemas.microsoft.com/office/drawing/2014/main" id="{D9833471-F759-7539-E02D-9EDACB3DB6FE}"/>
              </a:ext>
            </a:extLst>
          </p:cNvPr>
          <p:cNvSpPr txBox="1"/>
          <p:nvPr/>
        </p:nvSpPr>
        <p:spPr>
          <a:xfrm>
            <a:off x="6351091" y="2480317"/>
            <a:ext cx="448445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ajuda a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fortalecer a autoestima dos participantes. 77%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sentem-se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capazes de atingir seus objetivos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nos próximos anos. </a:t>
            </a:r>
          </a:p>
        </p:txBody>
      </p:sp>
      <p:sp>
        <p:nvSpPr>
          <p:cNvPr id="22" name="CaixaDeTexto 65">
            <a:extLst>
              <a:ext uri="{FF2B5EF4-FFF2-40B4-BE49-F238E27FC236}">
                <a16:creationId xmlns:a16="http://schemas.microsoft.com/office/drawing/2014/main" id="{F80FAA06-520A-0FED-855B-8BCBA968CACE}"/>
              </a:ext>
            </a:extLst>
          </p:cNvPr>
          <p:cNvSpPr txBox="1"/>
          <p:nvPr/>
        </p:nvSpPr>
        <p:spPr>
          <a:xfrm>
            <a:off x="6356870" y="3472578"/>
            <a:ext cx="455328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Participantes desenvolvem diversas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habilidades socioemocionais,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como a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comunicação. 70%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dizem conseguir se </a:t>
            </a: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expressar com facilidade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e muitos atribuem essa habilidade ao tempo na Gol de Letra. </a:t>
            </a:r>
          </a:p>
        </p:txBody>
      </p:sp>
      <p:sp>
        <p:nvSpPr>
          <p:cNvPr id="23" name="CaixaDeTexto 66">
            <a:extLst>
              <a:ext uri="{FF2B5EF4-FFF2-40B4-BE49-F238E27FC236}">
                <a16:creationId xmlns:a16="http://schemas.microsoft.com/office/drawing/2014/main" id="{1E55C070-0215-3E70-3F1B-01FDECEE292C}"/>
              </a:ext>
            </a:extLst>
          </p:cNvPr>
          <p:cNvSpPr txBox="1"/>
          <p:nvPr/>
        </p:nvSpPr>
        <p:spPr>
          <a:xfrm>
            <a:off x="6343575" y="4695672"/>
            <a:ext cx="4553284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Orientações e comportamento específico voltado para o mercado de trabalho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também puderam ser desenvolvidas a partir da Gol de Letra.</a:t>
            </a:r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DEA3AE63-186E-E565-98E6-62C31F5FA613}"/>
              </a:ext>
            </a:extLst>
          </p:cNvPr>
          <p:cNvSpPr txBox="1"/>
          <p:nvPr/>
        </p:nvSpPr>
        <p:spPr>
          <a:xfrm>
            <a:off x="589217" y="799354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C3FFA3DB-2C9D-7E2C-8691-77574E03DD15}"/>
              </a:ext>
            </a:extLst>
          </p:cNvPr>
          <p:cNvSpPr txBox="1"/>
          <p:nvPr/>
        </p:nvSpPr>
        <p:spPr>
          <a:xfrm>
            <a:off x="931591" y="556701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de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Primeiro nível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C2698D-9FC1-13F2-A641-FECE02E24280}"/>
              </a:ext>
            </a:extLst>
          </p:cNvPr>
          <p:cNvSpPr/>
          <p:nvPr/>
        </p:nvSpPr>
        <p:spPr>
          <a:xfrm>
            <a:off x="991871" y="1921156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D727513-BF27-B2B9-D00E-A95AAE8C193D}"/>
              </a:ext>
            </a:extLst>
          </p:cNvPr>
          <p:cNvCxnSpPr>
            <a:cxnSpLocks/>
          </p:cNvCxnSpPr>
          <p:nvPr/>
        </p:nvCxnSpPr>
        <p:spPr>
          <a:xfrm>
            <a:off x="1100890" y="1635065"/>
            <a:ext cx="0" cy="5222935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A99A3E-E1C1-074C-1AA3-0E551BFE1505}"/>
              </a:ext>
            </a:extLst>
          </p:cNvPr>
          <p:cNvSpPr/>
          <p:nvPr/>
        </p:nvSpPr>
        <p:spPr>
          <a:xfrm>
            <a:off x="991871" y="3017092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0800876-0520-5E86-E81E-3B7A6F3D80CC}"/>
              </a:ext>
            </a:extLst>
          </p:cNvPr>
          <p:cNvSpPr/>
          <p:nvPr/>
        </p:nvSpPr>
        <p:spPr>
          <a:xfrm>
            <a:off x="991871" y="4139921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255EDA-97D3-A2C8-8EC9-5EC946A29B7A}"/>
              </a:ext>
            </a:extLst>
          </p:cNvPr>
          <p:cNvSpPr/>
          <p:nvPr/>
        </p:nvSpPr>
        <p:spPr>
          <a:xfrm>
            <a:off x="991871" y="5282921"/>
            <a:ext cx="197581" cy="19758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8546FA8-ED5A-D3D5-9080-902A534DCADB}"/>
              </a:ext>
            </a:extLst>
          </p:cNvPr>
          <p:cNvCxnSpPr>
            <a:cxnSpLocks/>
          </p:cNvCxnSpPr>
          <p:nvPr/>
        </p:nvCxnSpPr>
        <p:spPr>
          <a:xfrm>
            <a:off x="6076302" y="0"/>
            <a:ext cx="0" cy="5633886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13774BC-9E9E-846E-01F0-43023C3154A0}"/>
              </a:ext>
            </a:extLst>
          </p:cNvPr>
          <p:cNvSpPr/>
          <p:nvPr/>
        </p:nvSpPr>
        <p:spPr>
          <a:xfrm>
            <a:off x="5967282" y="1425014"/>
            <a:ext cx="210051" cy="210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36E287-1306-4B46-E4B1-6364087A984B}"/>
              </a:ext>
            </a:extLst>
          </p:cNvPr>
          <p:cNvSpPr/>
          <p:nvPr/>
        </p:nvSpPr>
        <p:spPr>
          <a:xfrm>
            <a:off x="5967282" y="2709208"/>
            <a:ext cx="210051" cy="210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6B8ED3D-31BD-72DB-6214-807433466961}"/>
              </a:ext>
            </a:extLst>
          </p:cNvPr>
          <p:cNvSpPr/>
          <p:nvPr/>
        </p:nvSpPr>
        <p:spPr>
          <a:xfrm>
            <a:off x="5967282" y="3845485"/>
            <a:ext cx="210051" cy="210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466771-13FF-A9BF-859D-649386D1515C}"/>
              </a:ext>
            </a:extLst>
          </p:cNvPr>
          <p:cNvSpPr/>
          <p:nvPr/>
        </p:nvSpPr>
        <p:spPr>
          <a:xfrm>
            <a:off x="5967282" y="4961590"/>
            <a:ext cx="210051" cy="210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9"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4">
            <a:extLst>
              <a:ext uri="{FF2B5EF4-FFF2-40B4-BE49-F238E27FC236}">
                <a16:creationId xmlns:a16="http://schemas.microsoft.com/office/drawing/2014/main" id="{B5F83FF2-31B4-2CB1-B1FC-FABE3D334EE2}"/>
              </a:ext>
            </a:extLst>
          </p:cNvPr>
          <p:cNvSpPr txBox="1"/>
          <p:nvPr/>
        </p:nvSpPr>
        <p:spPr>
          <a:xfrm>
            <a:off x="2473353" y="1756833"/>
            <a:ext cx="465667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Sumário</a:t>
            </a:r>
          </a:p>
        </p:txBody>
      </p:sp>
      <p:sp>
        <p:nvSpPr>
          <p:cNvPr id="10" name="CaixaDeTexto 24">
            <a:extLst>
              <a:ext uri="{FF2B5EF4-FFF2-40B4-BE49-F238E27FC236}">
                <a16:creationId xmlns:a16="http://schemas.microsoft.com/office/drawing/2014/main" id="{B49191B4-CCF0-ACBE-87DD-7D6A91B41379}"/>
              </a:ext>
            </a:extLst>
          </p:cNvPr>
          <p:cNvSpPr txBox="1"/>
          <p:nvPr/>
        </p:nvSpPr>
        <p:spPr>
          <a:xfrm>
            <a:off x="2473353" y="2507093"/>
            <a:ext cx="4480418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executivo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038A45-4743-2D98-BC00-CD2B8C119BB2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2A46F0CA-1855-E3E8-2FE2-A676D677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17988639-92D7-B222-A99E-C74AB4F9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A1BC381-AA1A-0828-8DB4-F8F3A92E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7028" y="3765680"/>
            <a:ext cx="8415696" cy="15030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682843A-7F9C-AAAD-2466-7CE1A3BDEA0F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AD6F242-EDE3-0FEC-CA24-25FD2B27AF06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4985142" y="4720137"/>
            <a:ext cx="7206858" cy="29464"/>
          </a:xfrm>
          <a:prstGeom prst="line">
            <a:avLst/>
          </a:prstGeom>
          <a:ln w="22225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m 45">
            <a:extLst>
              <a:ext uri="{FF2B5EF4-FFF2-40B4-BE49-F238E27FC236}">
                <a16:creationId xmlns:a16="http://schemas.microsoft.com/office/drawing/2014/main" id="{494B951D-07C9-A41E-2119-1D9CC251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75" y="4291456"/>
            <a:ext cx="857361" cy="857361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D3B165E5-0F85-D8A7-A52F-4A3FB4ED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652" y="4291456"/>
            <a:ext cx="857361" cy="857361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36AE0EF-720B-ADC4-689B-19C8CF0B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81" y="4291456"/>
            <a:ext cx="857361" cy="857361"/>
          </a:xfrm>
          <a:prstGeom prst="rect">
            <a:avLst/>
          </a:prstGeom>
        </p:spPr>
      </p:pic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4DD38655-B73F-2C4F-2AAC-7316DDB9D470}"/>
              </a:ext>
            </a:extLst>
          </p:cNvPr>
          <p:cNvCxnSpPr>
            <a:cxnSpLocks/>
          </p:cNvCxnSpPr>
          <p:nvPr/>
        </p:nvCxnSpPr>
        <p:spPr>
          <a:xfrm>
            <a:off x="0" y="2954947"/>
            <a:ext cx="9184341" cy="15743"/>
          </a:xfrm>
          <a:prstGeom prst="line">
            <a:avLst/>
          </a:prstGeom>
          <a:ln w="22225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22B773B0-B149-DE7D-E898-85F69355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028" y="2571474"/>
            <a:ext cx="857361" cy="857361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6FC00B0-2E2D-8CDB-8623-6FFF8812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40" y="2571474"/>
            <a:ext cx="857361" cy="857361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038A1F1B-935F-32F8-12DC-FBF02375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65" y="2571474"/>
            <a:ext cx="857361" cy="85736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6BE5E47-69C6-8E22-AABD-1C976E0B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8" y="2571474"/>
            <a:ext cx="857361" cy="857361"/>
          </a:xfrm>
          <a:prstGeom prst="rect">
            <a:avLst/>
          </a:prstGeom>
        </p:spPr>
      </p:pic>
      <p:sp>
        <p:nvSpPr>
          <p:cNvPr id="8" name="CaixaDeTexto 25">
            <a:extLst>
              <a:ext uri="{FF2B5EF4-FFF2-40B4-BE49-F238E27FC236}">
                <a16:creationId xmlns:a16="http://schemas.microsoft.com/office/drawing/2014/main" id="{9B2B8FCB-8643-11DE-9A59-166540E11344}"/>
              </a:ext>
            </a:extLst>
          </p:cNvPr>
          <p:cNvSpPr txBox="1"/>
          <p:nvPr/>
        </p:nvSpPr>
        <p:spPr>
          <a:xfrm>
            <a:off x="2916249" y="1308101"/>
            <a:ext cx="8681839" cy="8412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Foram classificados como impactos de 1º nível aqueles encontrados em praticamente todos os participantes dos programas, independente do tempo ou imersão que tiveram dentro da  organização </a:t>
            </a:r>
          </a:p>
          <a:p>
            <a:pPr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Esses impactos, de nível mais subjetivo, criam condições para os impactos de 2º e 3º  nível, mais concretos</a:t>
            </a:r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Google Shape;423;p17">
            <a:extLst>
              <a:ext uri="{FF2B5EF4-FFF2-40B4-BE49-F238E27FC236}">
                <a16:creationId xmlns:a16="http://schemas.microsoft.com/office/drawing/2014/main" id="{DB716A35-123F-8DA8-5C32-F977CB0E992A}"/>
              </a:ext>
            </a:extLst>
          </p:cNvPr>
          <p:cNvSpPr txBox="1"/>
          <p:nvPr/>
        </p:nvSpPr>
        <p:spPr>
          <a:xfrm>
            <a:off x="632079" y="3495372"/>
            <a:ext cx="1484614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Referências de trajetórias </a:t>
            </a:r>
          </a:p>
        </p:txBody>
      </p:sp>
      <p:sp>
        <p:nvSpPr>
          <p:cNvPr id="15" name="Google Shape;423;p17">
            <a:extLst>
              <a:ext uri="{FF2B5EF4-FFF2-40B4-BE49-F238E27FC236}">
                <a16:creationId xmlns:a16="http://schemas.microsoft.com/office/drawing/2014/main" id="{C0F2FB2E-B2BB-B4C8-A454-7388911C830B}"/>
              </a:ext>
            </a:extLst>
          </p:cNvPr>
          <p:cNvSpPr txBox="1"/>
          <p:nvPr/>
        </p:nvSpPr>
        <p:spPr>
          <a:xfrm>
            <a:off x="1827025" y="1338405"/>
            <a:ext cx="1361455" cy="6088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lnSpc>
                <a:spcPts val="2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Impactos de 1º </a:t>
            </a:r>
            <a:r>
              <a:rPr lang="pt-PT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nivel</a:t>
            </a:r>
            <a:endParaRPr lang="pt-PT" sz="2000" b="1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19" name="Google Shape;423;p17">
            <a:extLst>
              <a:ext uri="{FF2B5EF4-FFF2-40B4-BE49-F238E27FC236}">
                <a16:creationId xmlns:a16="http://schemas.microsoft.com/office/drawing/2014/main" id="{B349D302-5DBC-E7A2-7B8D-85773F2A7E84}"/>
              </a:ext>
            </a:extLst>
          </p:cNvPr>
          <p:cNvSpPr txBox="1"/>
          <p:nvPr/>
        </p:nvSpPr>
        <p:spPr>
          <a:xfrm>
            <a:off x="2700441" y="3465572"/>
            <a:ext cx="1374334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Sentir-se referência </a:t>
            </a:r>
          </a:p>
        </p:txBody>
      </p:sp>
      <p:sp>
        <p:nvSpPr>
          <p:cNvPr id="20" name="Google Shape;423;p17">
            <a:extLst>
              <a:ext uri="{FF2B5EF4-FFF2-40B4-BE49-F238E27FC236}">
                <a16:creationId xmlns:a16="http://schemas.microsoft.com/office/drawing/2014/main" id="{83F4C4B3-E34A-C8D4-597F-1713E3F39591}"/>
              </a:ext>
            </a:extLst>
          </p:cNvPr>
          <p:cNvSpPr txBox="1"/>
          <p:nvPr/>
        </p:nvSpPr>
        <p:spPr>
          <a:xfrm>
            <a:off x="4967943" y="3453465"/>
            <a:ext cx="1271492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Oportunidade de acesso </a:t>
            </a:r>
          </a:p>
        </p:txBody>
      </p:sp>
      <p:sp>
        <p:nvSpPr>
          <p:cNvPr id="21" name="Google Shape;423;p17">
            <a:extLst>
              <a:ext uri="{FF2B5EF4-FFF2-40B4-BE49-F238E27FC236}">
                <a16:creationId xmlns:a16="http://schemas.microsoft.com/office/drawing/2014/main" id="{82448967-06BA-CF68-B234-900410666648}"/>
              </a:ext>
            </a:extLst>
          </p:cNvPr>
          <p:cNvSpPr txBox="1"/>
          <p:nvPr/>
        </p:nvSpPr>
        <p:spPr>
          <a:xfrm>
            <a:off x="6946683" y="3450383"/>
            <a:ext cx="1199000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Consciência social  </a:t>
            </a:r>
          </a:p>
        </p:txBody>
      </p:sp>
      <p:sp>
        <p:nvSpPr>
          <p:cNvPr id="22" name="Google Shape;423;p17">
            <a:extLst>
              <a:ext uri="{FF2B5EF4-FFF2-40B4-BE49-F238E27FC236}">
                <a16:creationId xmlns:a16="http://schemas.microsoft.com/office/drawing/2014/main" id="{B9B5DC4E-1B8A-27A7-030C-D383325041E6}"/>
              </a:ext>
            </a:extLst>
          </p:cNvPr>
          <p:cNvSpPr txBox="1"/>
          <p:nvPr/>
        </p:nvSpPr>
        <p:spPr>
          <a:xfrm>
            <a:off x="3760113" y="5283023"/>
            <a:ext cx="1484614" cy="307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Acolhimento</a:t>
            </a:r>
          </a:p>
        </p:txBody>
      </p:sp>
      <p:sp>
        <p:nvSpPr>
          <p:cNvPr id="23" name="Google Shape;423;p17">
            <a:extLst>
              <a:ext uri="{FF2B5EF4-FFF2-40B4-BE49-F238E27FC236}">
                <a16:creationId xmlns:a16="http://schemas.microsoft.com/office/drawing/2014/main" id="{6D398A50-893C-907C-54CD-0344E39300E2}"/>
              </a:ext>
            </a:extLst>
          </p:cNvPr>
          <p:cNvSpPr txBox="1"/>
          <p:nvPr/>
        </p:nvSpPr>
        <p:spPr>
          <a:xfrm>
            <a:off x="6736169" y="5260226"/>
            <a:ext cx="1484614" cy="307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Autoestima </a:t>
            </a:r>
          </a:p>
        </p:txBody>
      </p:sp>
      <p:sp>
        <p:nvSpPr>
          <p:cNvPr id="24" name="Google Shape;423;p17">
            <a:extLst>
              <a:ext uri="{FF2B5EF4-FFF2-40B4-BE49-F238E27FC236}">
                <a16:creationId xmlns:a16="http://schemas.microsoft.com/office/drawing/2014/main" id="{BB098D65-6BA4-BA19-1AB2-9913238865D7}"/>
              </a:ext>
            </a:extLst>
          </p:cNvPr>
          <p:cNvSpPr txBox="1"/>
          <p:nvPr/>
        </p:nvSpPr>
        <p:spPr>
          <a:xfrm>
            <a:off x="9478386" y="5281344"/>
            <a:ext cx="1484614" cy="431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2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Habilidades </a:t>
            </a:r>
            <a:r>
              <a:rPr lang="pt-BR" sz="14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socioemocinais</a:t>
            </a:r>
            <a:r>
              <a:rPr lang="pt-BR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CaixaDeTexto 46">
            <a:extLst>
              <a:ext uri="{FF2B5EF4-FFF2-40B4-BE49-F238E27FC236}">
                <a16:creationId xmlns:a16="http://schemas.microsoft.com/office/drawing/2014/main" id="{C7F7B795-20E7-1E92-DCFE-316579DCFB99}"/>
              </a:ext>
            </a:extLst>
          </p:cNvPr>
          <p:cNvSpPr txBox="1"/>
          <p:nvPr/>
        </p:nvSpPr>
        <p:spPr>
          <a:xfrm>
            <a:off x="9254673" y="2759985"/>
            <a:ext cx="1881631" cy="770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Visão de mundo</a:t>
            </a:r>
          </a:p>
        </p:txBody>
      </p:sp>
      <p:sp>
        <p:nvSpPr>
          <p:cNvPr id="26" name="CaixaDeTexto 47">
            <a:extLst>
              <a:ext uri="{FF2B5EF4-FFF2-40B4-BE49-F238E27FC236}">
                <a16:creationId xmlns:a16="http://schemas.microsoft.com/office/drawing/2014/main" id="{F54AC3D8-E93C-8E55-BFAE-432DAE49E1B4}"/>
              </a:ext>
            </a:extLst>
          </p:cNvPr>
          <p:cNvSpPr txBox="1"/>
          <p:nvPr/>
        </p:nvSpPr>
        <p:spPr>
          <a:xfrm>
            <a:off x="2059985" y="4433901"/>
            <a:ext cx="1605567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9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Criação de laços</a:t>
            </a:r>
          </a:p>
        </p:txBody>
      </p:sp>
      <p:pic>
        <p:nvPicPr>
          <p:cNvPr id="27" name="Gráfico 5" descr="Rota (dois pinos em um caminho) com preenchimento sólido">
            <a:extLst>
              <a:ext uri="{FF2B5EF4-FFF2-40B4-BE49-F238E27FC236}">
                <a16:creationId xmlns:a16="http://schemas.microsoft.com/office/drawing/2014/main" id="{745B6143-B907-4F92-013A-794848FD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9162" y="2749479"/>
            <a:ext cx="464239" cy="464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Gráfico 17" descr="Lâmpada com preenchimento sólido">
            <a:extLst>
              <a:ext uri="{FF2B5EF4-FFF2-40B4-BE49-F238E27FC236}">
                <a16:creationId xmlns:a16="http://schemas.microsoft.com/office/drawing/2014/main" id="{2BED867E-416B-E414-F59A-EE47C956D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62137" y="2770196"/>
            <a:ext cx="467176" cy="4671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Gráfico 19" descr="Chave com preenchimento sólido">
            <a:extLst>
              <a:ext uri="{FF2B5EF4-FFF2-40B4-BE49-F238E27FC236}">
                <a16:creationId xmlns:a16="http://schemas.microsoft.com/office/drawing/2014/main" id="{8F6049E8-CE0F-E96D-F06B-93162E421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1953" y="2778388"/>
            <a:ext cx="463809" cy="4638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Gráfico 37" descr="Cuidado com preenchimento sólido">
            <a:extLst>
              <a:ext uri="{FF2B5EF4-FFF2-40B4-BE49-F238E27FC236}">
                <a16:creationId xmlns:a16="http://schemas.microsoft.com/office/drawing/2014/main" id="{16334889-BB84-F33F-C270-199FD3581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06263" y="2749479"/>
            <a:ext cx="514634" cy="514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Gráfico 40" descr="Contorno de rosto com olho piscando estrutura de tópicos">
            <a:extLst>
              <a:ext uri="{FF2B5EF4-FFF2-40B4-BE49-F238E27FC236}">
                <a16:creationId xmlns:a16="http://schemas.microsoft.com/office/drawing/2014/main" id="{0019F9DE-53D1-C093-0B06-B130E02730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47317" y="4439499"/>
            <a:ext cx="518211" cy="5182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Gráfico 43" descr="Perguntas com preenchimento sólido">
            <a:extLst>
              <a:ext uri="{FF2B5EF4-FFF2-40B4-BE49-F238E27FC236}">
                <a16:creationId xmlns:a16="http://schemas.microsoft.com/office/drawing/2014/main" id="{1C23198E-9231-C8E0-0AA1-9ECE018FC7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332010" y="4476725"/>
            <a:ext cx="461700" cy="4617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Gráfico 45" descr="Lâmpada e engrenagem estrutura de tópicos">
            <a:extLst>
              <a:ext uri="{FF2B5EF4-FFF2-40B4-BE49-F238E27FC236}">
                <a16:creationId xmlns:a16="http://schemas.microsoft.com/office/drawing/2014/main" id="{0D6AC332-7F51-3867-7442-E922716B4E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218393" y="4459649"/>
            <a:ext cx="472052" cy="4720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Gráfico 7" descr="Selo 1 estrutura de tópicos">
            <a:extLst>
              <a:ext uri="{FF2B5EF4-FFF2-40B4-BE49-F238E27FC236}">
                <a16:creationId xmlns:a16="http://schemas.microsoft.com/office/drawing/2014/main" id="{0C0EDC8C-E47A-076F-6032-16B39AE1C1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79925" y="1255815"/>
            <a:ext cx="775379" cy="7753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5" name="CaixaDeTexto 3">
            <a:extLst>
              <a:ext uri="{FF2B5EF4-FFF2-40B4-BE49-F238E27FC236}">
                <a16:creationId xmlns:a16="http://schemas.microsoft.com/office/drawing/2014/main" id="{00D612EF-1FA1-D8D5-D7DA-AF1A7BCB66C6}"/>
              </a:ext>
            </a:extLst>
          </p:cNvPr>
          <p:cNvSpPr txBox="1"/>
          <p:nvPr/>
        </p:nvSpPr>
        <p:spPr>
          <a:xfrm>
            <a:off x="931591" y="682369"/>
            <a:ext cx="345139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de</a:t>
            </a: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::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Primeiro nível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4B0EBBD6-C829-FDED-3062-EA4087844408}"/>
              </a:ext>
            </a:extLst>
          </p:cNvPr>
          <p:cNvSpPr/>
          <p:nvPr/>
        </p:nvSpPr>
        <p:spPr>
          <a:xfrm>
            <a:off x="7933639" y="2921209"/>
            <a:ext cx="3267761" cy="254128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0199C0-C271-1EFC-899C-EF4E1A7B1041}"/>
              </a:ext>
            </a:extLst>
          </p:cNvPr>
          <p:cNvSpPr/>
          <p:nvPr/>
        </p:nvSpPr>
        <p:spPr>
          <a:xfrm>
            <a:off x="7431787" y="3267093"/>
            <a:ext cx="971405" cy="971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423;p17">
            <a:extLst>
              <a:ext uri="{FF2B5EF4-FFF2-40B4-BE49-F238E27FC236}">
                <a16:creationId xmlns:a16="http://schemas.microsoft.com/office/drawing/2014/main" id="{72A8DCF0-2C02-8E06-7568-9D830CFEE10A}"/>
              </a:ext>
            </a:extLst>
          </p:cNvPr>
          <p:cNvSpPr txBox="1"/>
          <p:nvPr/>
        </p:nvSpPr>
        <p:spPr>
          <a:xfrm>
            <a:off x="2854068" y="2975416"/>
            <a:ext cx="2993315" cy="400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Referências de trajetórias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50A63A3-3C7D-1A53-C19E-79E31571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79" y="3013613"/>
            <a:ext cx="946289" cy="946289"/>
          </a:xfrm>
          <a:prstGeom prst="rect">
            <a:avLst/>
          </a:prstGeom>
        </p:spPr>
      </p:pic>
      <p:sp>
        <p:nvSpPr>
          <p:cNvPr id="4" name="Google Shape;423;p17">
            <a:extLst>
              <a:ext uri="{FF2B5EF4-FFF2-40B4-BE49-F238E27FC236}">
                <a16:creationId xmlns:a16="http://schemas.microsoft.com/office/drawing/2014/main" id="{E3CCAB92-62F5-46ED-432E-E56BD1FB78D7}"/>
              </a:ext>
            </a:extLst>
          </p:cNvPr>
          <p:cNvSpPr txBox="1"/>
          <p:nvPr/>
        </p:nvSpPr>
        <p:spPr>
          <a:xfrm>
            <a:off x="1854757" y="1197822"/>
            <a:ext cx="2448302" cy="4616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Visão de mundo 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A8024C37-E295-3208-D9D5-8864D2301396}"/>
              </a:ext>
            </a:extLst>
          </p:cNvPr>
          <p:cNvSpPr txBox="1"/>
          <p:nvPr/>
        </p:nvSpPr>
        <p:spPr>
          <a:xfrm>
            <a:off x="1986005" y="1644017"/>
            <a:ext cx="817836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Um dos principais impactos gerados pela Gol de Letra, envolve </a:t>
            </a:r>
            <a:r>
              <a:rPr lang="pt-BR" sz="16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uma ampliação das visões de mundo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por meio de contato com múltiplas esferas, aumentando as perspectivas, sonhos e percepção de possibilidades de futuro disponíveis para os participantes.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0EC3B62-8DC9-1272-0C2B-05890ABA75CF}"/>
              </a:ext>
            </a:extLst>
          </p:cNvPr>
          <p:cNvSpPr txBox="1"/>
          <p:nvPr/>
        </p:nvSpPr>
        <p:spPr>
          <a:xfrm>
            <a:off x="2938805" y="3375484"/>
            <a:ext cx="4171346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Conviver com os funcionários da Gol de Letra, monitores, e antigos participantes, traz aos beneficiários dos programas referências de profissões e estilos de vida que não são comuns nos territórios.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Dessa forma, participantes acabam almejando e se visualizando em jornadas diferentes às dos seus familiares e vizinhos, sonhando mais alto. </a:t>
            </a:r>
          </a:p>
        </p:txBody>
      </p:sp>
      <p:sp>
        <p:nvSpPr>
          <p:cNvPr id="10" name="CaixaDeTexto 13">
            <a:extLst>
              <a:ext uri="{FF2B5EF4-FFF2-40B4-BE49-F238E27FC236}">
                <a16:creationId xmlns:a16="http://schemas.microsoft.com/office/drawing/2014/main" id="{A6AE4273-C228-DFB4-1C31-3CABEE81D75A}"/>
              </a:ext>
            </a:extLst>
          </p:cNvPr>
          <p:cNvSpPr txBox="1"/>
          <p:nvPr/>
        </p:nvSpPr>
        <p:spPr>
          <a:xfrm>
            <a:off x="7517874" y="3273817"/>
            <a:ext cx="3394415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defTabSz="457177"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>
                <a:latin typeface="Calibri" panose="020F0502020204030204" pitchFamily="34" charset="0"/>
              </a:rPr>
              <a:t>“A Gol de Letra é um ponto de respiro e um ponto de visão, ter uma forma de viver diferente do que se vive.” </a:t>
            </a:r>
            <a:r>
              <a:rPr lang="pt-BR" sz="20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(egresso)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22EA95F-D436-6D0A-1901-A42947BFDA90}"/>
              </a:ext>
            </a:extLst>
          </p:cNvPr>
          <p:cNvGrpSpPr/>
          <p:nvPr/>
        </p:nvGrpSpPr>
        <p:grpSpPr>
          <a:xfrm>
            <a:off x="908468" y="1350650"/>
            <a:ext cx="946289" cy="946289"/>
            <a:chOff x="908468" y="2166705"/>
            <a:chExt cx="946289" cy="946289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ACA6ACF-64B1-28F6-A50A-C89A35EBB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468" y="2166705"/>
              <a:ext cx="946289" cy="946289"/>
            </a:xfrm>
            <a:prstGeom prst="rect">
              <a:avLst/>
            </a:prstGeom>
          </p:spPr>
        </p:pic>
        <p:pic>
          <p:nvPicPr>
            <p:cNvPr id="13" name="Gráfico 10" descr="Debate de grupo com preenchimento sólido">
              <a:extLst>
                <a:ext uri="{FF2B5EF4-FFF2-40B4-BE49-F238E27FC236}">
                  <a16:creationId xmlns:a16="http://schemas.microsoft.com/office/drawing/2014/main" id="{34B9329C-20B2-17D7-F127-043509352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79620" y="2275468"/>
              <a:ext cx="621956" cy="621956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4" name="Gráfico 12" descr="Rota (dois pinos em um caminho) com preenchimento sólido">
            <a:extLst>
              <a:ext uri="{FF2B5EF4-FFF2-40B4-BE49-F238E27FC236}">
                <a16:creationId xmlns:a16="http://schemas.microsoft.com/office/drawing/2014/main" id="{D376C1FE-E329-097A-5324-FAD7F1E80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89933" y="3175452"/>
            <a:ext cx="568959" cy="568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7935FF6A-51B9-62DC-A593-27E03BE590A4}"/>
              </a:ext>
            </a:extLst>
          </p:cNvPr>
          <p:cNvSpPr txBox="1"/>
          <p:nvPr/>
        </p:nvSpPr>
        <p:spPr>
          <a:xfrm>
            <a:off x="931591" y="636019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Impactos de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Primeiro nível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392E306-7434-179A-18FE-82934437118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298424" y="3959902"/>
            <a:ext cx="0" cy="289809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BF5437E5-8963-576C-AF3A-3184A6A86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430" y="3323791"/>
            <a:ext cx="858418" cy="85841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5">
            <a:extLst>
              <a:ext uri="{FF2B5EF4-FFF2-40B4-BE49-F238E27FC236}">
                <a16:creationId xmlns:a16="http://schemas.microsoft.com/office/drawing/2014/main" id="{7C7881F5-0752-897D-4428-1691FB48B8A4}"/>
              </a:ext>
            </a:extLst>
          </p:cNvPr>
          <p:cNvSpPr txBox="1"/>
          <p:nvPr/>
        </p:nvSpPr>
        <p:spPr>
          <a:xfrm>
            <a:off x="1813037" y="5014019"/>
            <a:ext cx="5118922" cy="1061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67171"/>
                </a:solidFill>
                <a:latin typeface="Calibri"/>
              </a:rPr>
              <a:t>P13. Durante a participação nos projetos da </a:t>
            </a:r>
            <a:r>
              <a:rPr lang="pt-BR" sz="1050" err="1">
                <a:solidFill>
                  <a:srgbClr val="767171"/>
                </a:solidFill>
                <a:latin typeface="Calibri"/>
              </a:rPr>
              <a:t>GdL</a:t>
            </a:r>
            <a:r>
              <a:rPr lang="pt-BR" sz="1050">
                <a:solidFill>
                  <a:srgbClr val="767171"/>
                </a:solidFill>
                <a:latin typeface="Calibri"/>
              </a:rPr>
              <a:t> o quanto você tinha espaços e oportunidades de discutir planejamento do futuro e sobre o que gostaria de fazer quando você se formasse? (</a:t>
            </a:r>
            <a:r>
              <a:rPr lang="pt-BR" sz="1050" err="1">
                <a:solidFill>
                  <a:srgbClr val="767171"/>
                </a:solidFill>
                <a:latin typeface="Calibri"/>
              </a:rPr>
              <a:t>n</a:t>
            </a:r>
            <a:r>
              <a:rPr lang="pt-BR" sz="1050">
                <a:solidFill>
                  <a:srgbClr val="767171"/>
                </a:solidFill>
                <a:latin typeface="Calibri"/>
              </a:rPr>
              <a:t> = 281 – Projetos dos eixos “Crianças e Adolescentes” &amp; “Jovens”)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67171"/>
                </a:solidFill>
                <a:latin typeface="Calibri"/>
              </a:rPr>
              <a:t>P50 (BC): Indique se você acha que os projetos da </a:t>
            </a:r>
            <a:r>
              <a:rPr lang="pt-BR" sz="1050" err="1">
                <a:solidFill>
                  <a:srgbClr val="767171"/>
                </a:solidFill>
                <a:latin typeface="Calibri"/>
              </a:rPr>
              <a:t>GdL</a:t>
            </a:r>
            <a:r>
              <a:rPr lang="pt-BR" sz="1050">
                <a:solidFill>
                  <a:srgbClr val="767171"/>
                </a:solidFill>
                <a:latin typeface="Calibri"/>
              </a:rPr>
              <a:t> conseguiram impactar você ou sua comunidade para cada caso:  Ajudar as crianças e jovens a se planejarem e prepararem para o futuro. (</a:t>
            </a:r>
            <a:r>
              <a:rPr lang="pt-BR" sz="1050" err="1">
                <a:solidFill>
                  <a:srgbClr val="767171"/>
                </a:solidFill>
                <a:latin typeface="Calibri"/>
              </a:rPr>
              <a:t>n</a:t>
            </a:r>
            <a:r>
              <a:rPr lang="pt-BR" sz="1050">
                <a:solidFill>
                  <a:srgbClr val="767171"/>
                </a:solidFill>
                <a:latin typeface="Calibri"/>
              </a:rPr>
              <a:t> = 423 – base total)</a:t>
            </a:r>
          </a:p>
        </p:txBody>
      </p:sp>
      <p:graphicFrame>
        <p:nvGraphicFramePr>
          <p:cNvPr id="4" name="Gráfico 28">
            <a:extLst>
              <a:ext uri="{FF2B5EF4-FFF2-40B4-BE49-F238E27FC236}">
                <a16:creationId xmlns:a16="http://schemas.microsoft.com/office/drawing/2014/main" id="{7A41DDE3-29E9-092C-ABED-51D120B13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686865"/>
              </p:ext>
            </p:extLst>
          </p:nvPr>
        </p:nvGraphicFramePr>
        <p:xfrm>
          <a:off x="7066339" y="1036938"/>
          <a:ext cx="4289642" cy="408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14">
            <a:extLst>
              <a:ext uri="{FF2B5EF4-FFF2-40B4-BE49-F238E27FC236}">
                <a16:creationId xmlns:a16="http://schemas.microsoft.com/office/drawing/2014/main" id="{43AE6FCE-D820-530F-16D2-B965E8B5F998}"/>
              </a:ext>
            </a:extLst>
          </p:cNvPr>
          <p:cNvSpPr txBox="1"/>
          <p:nvPr/>
        </p:nvSpPr>
        <p:spPr>
          <a:xfrm>
            <a:off x="1807071" y="997450"/>
            <a:ext cx="4843823" cy="1533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7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Beneficiários veem A Gol de Letra  como espaço para discutir planejamento para o futuro </a:t>
            </a: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id="{7FC9340B-411C-3428-4904-3C9863C1E4CB}"/>
              </a:ext>
            </a:extLst>
          </p:cNvPr>
          <p:cNvSpPr txBox="1"/>
          <p:nvPr/>
        </p:nvSpPr>
        <p:spPr>
          <a:xfrm>
            <a:off x="1891274" y="2634260"/>
            <a:ext cx="4289642" cy="178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88% </a:t>
            </a:r>
            <a:r>
              <a:rPr lang="pt-BR" sz="2000" b="1" cap="all" spc="-100">
                <a:latin typeface="Calibri" panose="020F0502020204030204" pitchFamily="34" charset="0"/>
              </a:rPr>
              <a:t>apontam que A Gol de Letra ajudou muito as crianças e jovens a se planejarem e prepararem para </a:t>
            </a:r>
            <a:br>
              <a:rPr lang="pt-BR" sz="2000" b="1" cap="all" spc="-100">
                <a:latin typeface="Calibri" panose="020F0502020204030204" pitchFamily="34" charset="0"/>
              </a:rPr>
            </a:br>
            <a:r>
              <a:rPr lang="pt-BR" sz="2000" b="1" cap="all" spc="-100">
                <a:latin typeface="Calibri" panose="020F0502020204030204" pitchFamily="34" charset="0"/>
              </a:rPr>
              <a:t>o futuro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i="1" cap="all" spc="-100">
                <a:solidFill>
                  <a:srgbClr val="2EAA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*soma de “impactou bastante” e “impactou totalmente”</a:t>
            </a:r>
            <a:endParaRPr lang="pt-BR" sz="1600" i="1" cap="all" spc="-100">
              <a:solidFill>
                <a:srgbClr val="2EAAD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E5188DA-2A77-33E0-A70A-98FF2DED39FC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25EEC9D5-EAF9-2EB8-552B-8F194804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1283341"/>
            <a:ext cx="998604" cy="998604"/>
          </a:xfrm>
          <a:prstGeom prst="rect">
            <a:avLst/>
          </a:prstGeom>
        </p:spPr>
      </p:pic>
      <p:pic>
        <p:nvPicPr>
          <p:cNvPr id="8" name="Gráfico 29" descr="Inteligência artificial com preenchimento sólido">
            <a:extLst>
              <a:ext uri="{FF2B5EF4-FFF2-40B4-BE49-F238E27FC236}">
                <a16:creationId xmlns:a16="http://schemas.microsoft.com/office/drawing/2014/main" id="{AF607E57-311B-D6B6-FB3F-4E1DD21B0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019" y="1464944"/>
            <a:ext cx="647367" cy="647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7D7A3544-866C-830E-1821-3229C7202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233257"/>
              </p:ext>
            </p:extLst>
          </p:nvPr>
        </p:nvGraphicFramePr>
        <p:xfrm>
          <a:off x="1571598" y="2382798"/>
          <a:ext cx="9501219" cy="337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id="{E8714699-D7BA-FA84-BC06-F0441D109BFE}"/>
              </a:ext>
            </a:extLst>
          </p:cNvPr>
          <p:cNvSpPr txBox="1"/>
          <p:nvPr/>
        </p:nvSpPr>
        <p:spPr>
          <a:xfrm>
            <a:off x="1719515" y="6152257"/>
            <a:ext cx="6096003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12. Com quem? (RM)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= 193 – Projetos dos eixos “Crianças e Adolescentes” &amp; “Jovens”)</a:t>
            </a:r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EC3F42AA-22BB-5A0C-DB43-BD33A460E3DD}"/>
              </a:ext>
            </a:extLst>
          </p:cNvPr>
          <p:cNvSpPr txBox="1"/>
          <p:nvPr/>
        </p:nvSpPr>
        <p:spPr>
          <a:xfrm>
            <a:off x="1895279" y="842286"/>
            <a:ext cx="8767578" cy="16825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0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>
                <a:latin typeface="Calibri" panose="020F0502020204030204" pitchFamily="34" charset="0"/>
                <a:ea typeface="Calibri"/>
                <a:cs typeface="Calibri"/>
              </a:rPr>
              <a:t>NAS </a:t>
            </a:r>
            <a:r>
              <a:rPr lang="pt-BR" sz="28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ESCOLAS NÃO HAVIA ESPAÇOS INSTITUCIONAIS PARA CONVERSAR </a:t>
            </a:r>
            <a:r>
              <a:rPr lang="pt-BR" sz="2800" b="1">
                <a:latin typeface="Calibri" panose="020F0502020204030204" pitchFamily="34" charset="0"/>
                <a:ea typeface="Calibri"/>
                <a:cs typeface="Calibri"/>
              </a:rPr>
              <a:t>SOBRE OPORTUNIDADES DE FUTURO E FORMAÇÃO PROFISSIONAL</a:t>
            </a:r>
            <a:endParaRPr lang="pt-BR" sz="2800">
              <a:latin typeface="Calibri"/>
            </a:endParaRPr>
          </a:p>
          <a:p>
            <a:pPr defTabSz="457177">
              <a:lnSpc>
                <a:spcPts val="30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cap="all" spc="-100">
              <a:latin typeface="Calibri" panose="020F0502020204030204" pitchFamily="34" charset="0"/>
            </a:endParaRPr>
          </a:p>
        </p:txBody>
      </p:sp>
      <p:sp>
        <p:nvSpPr>
          <p:cNvPr id="8" name="Retângulo Arredondado 6">
            <a:extLst>
              <a:ext uri="{FF2B5EF4-FFF2-40B4-BE49-F238E27FC236}">
                <a16:creationId xmlns:a16="http://schemas.microsoft.com/office/drawing/2014/main" id="{D99292DF-48F4-9E97-C1DB-E6E96DA11668}"/>
              </a:ext>
            </a:extLst>
          </p:cNvPr>
          <p:cNvSpPr/>
          <p:nvPr/>
        </p:nvSpPr>
        <p:spPr>
          <a:xfrm>
            <a:off x="7091392" y="4068684"/>
            <a:ext cx="3867961" cy="14379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2229" cap="flat">
            <a:solidFill>
              <a:srgbClr val="2EAAD9"/>
            </a:solidFill>
            <a:custDash>
              <a:ds d="299960" sp="29996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36F3A3-185C-E10C-FBFC-68A2C40083B1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23D615C-72ED-C2B2-1E31-00C81661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931637"/>
            <a:ext cx="998604" cy="998604"/>
          </a:xfrm>
          <a:prstGeom prst="rect">
            <a:avLst/>
          </a:prstGeom>
        </p:spPr>
      </p:pic>
      <p:pic>
        <p:nvPicPr>
          <p:cNvPr id="11" name="Gráfico 29" descr="Inteligência artificial com preenchimento sólido">
            <a:extLst>
              <a:ext uri="{FF2B5EF4-FFF2-40B4-BE49-F238E27FC236}">
                <a16:creationId xmlns:a16="http://schemas.microsoft.com/office/drawing/2014/main" id="{0EB39334-EC9E-D679-51A1-545E3C775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019" y="1113240"/>
            <a:ext cx="647367" cy="647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2EA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F134607-8781-35D2-FB57-DCE92B2626B9}"/>
              </a:ext>
            </a:extLst>
          </p:cNvPr>
          <p:cNvCxnSpPr>
            <a:cxnSpLocks/>
          </p:cNvCxnSpPr>
          <p:nvPr/>
        </p:nvCxnSpPr>
        <p:spPr>
          <a:xfrm>
            <a:off x="2544751" y="2003611"/>
            <a:ext cx="0" cy="493507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5C74A0E-E6DD-DF34-B040-114E0F03DBED}"/>
              </a:ext>
            </a:extLst>
          </p:cNvPr>
          <p:cNvSpPr/>
          <p:nvPr/>
        </p:nvSpPr>
        <p:spPr>
          <a:xfrm>
            <a:off x="2100257" y="2427364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24">
            <a:extLst>
              <a:ext uri="{FF2B5EF4-FFF2-40B4-BE49-F238E27FC236}">
                <a16:creationId xmlns:a16="http://schemas.microsoft.com/office/drawing/2014/main" id="{82649477-EB63-8AB7-BEF0-42F70CB6E028}"/>
              </a:ext>
            </a:extLst>
          </p:cNvPr>
          <p:cNvSpPr txBox="1"/>
          <p:nvPr/>
        </p:nvSpPr>
        <p:spPr>
          <a:xfrm>
            <a:off x="1336268" y="738165"/>
            <a:ext cx="9488410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23E4F"/>
                </a:solidFill>
                <a:latin typeface="Calibri" panose="020F0502020204030204" pitchFamily="34" charset="0"/>
              </a:rPr>
              <a:t>Considerando as limitações da vida  e a homogeneidade de trajetórias no Caju e na Vila Albertina, movimentos de expansão e mudança de realidade se mostram muito importantes</a:t>
            </a:r>
          </a:p>
        </p:txBody>
      </p:sp>
      <p:sp>
        <p:nvSpPr>
          <p:cNvPr id="3" name="CaixaDeTexto 20">
            <a:extLst>
              <a:ext uri="{FF2B5EF4-FFF2-40B4-BE49-F238E27FC236}">
                <a16:creationId xmlns:a16="http://schemas.microsoft.com/office/drawing/2014/main" id="{926C48B7-878D-D65C-9432-483C2D0B219F}"/>
              </a:ext>
            </a:extLst>
          </p:cNvPr>
          <p:cNvSpPr txBox="1"/>
          <p:nvPr/>
        </p:nvSpPr>
        <p:spPr>
          <a:xfrm>
            <a:off x="2294303" y="2385662"/>
            <a:ext cx="7993358" cy="1337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defTabSz="457177">
              <a:lnSpc>
                <a:spcPts val="2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FFFFF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“Quando a gente mora na comunidade e não tem esses acessos, </a:t>
            </a:r>
            <a:r>
              <a:rPr lang="pt-BR">
                <a:solidFill>
                  <a:srgbClr val="FFFFF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fica muito preso na bolha de trabalhar no mercadinho, ajudar o pai em alguma loja, acho que a Gol de Letra quebrou essa bolha</a:t>
            </a:r>
            <a:r>
              <a:rPr lang="pt-BR" sz="1400">
                <a:solidFill>
                  <a:srgbClr val="FFFFF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, esse ciclo vicioso que pobre tem que trabalhar, não tem que ter lazer, </a:t>
            </a:r>
            <a:r>
              <a:rPr lang="pt-BR">
                <a:solidFill>
                  <a:srgbClr val="FFFFF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não pode ter vontade de crescer.” 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(egresso)</a:t>
            </a:r>
            <a:endParaRPr lang="pt-BR" sz="2000">
              <a:solidFill>
                <a:srgbClr val="223E4F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lvl="2" defTabSz="457177">
              <a:lnSpc>
                <a:spcPts val="2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800">
              <a:solidFill>
                <a:srgbClr val="FFFFFF"/>
              </a:solidFill>
              <a:latin typeface="Calibri" panose="020F0502020204030204" pitchFamily="34" charset="0"/>
              <a:ea typeface="Calibri" pitchFamily="34"/>
              <a:cs typeface="Calibri" pitchFamily="34"/>
            </a:endParaRPr>
          </a:p>
        </p:txBody>
      </p:sp>
      <p:sp>
        <p:nvSpPr>
          <p:cNvPr id="4" name="CaixaDeTexto 21">
            <a:extLst>
              <a:ext uri="{FF2B5EF4-FFF2-40B4-BE49-F238E27FC236}">
                <a16:creationId xmlns:a16="http://schemas.microsoft.com/office/drawing/2014/main" id="{48121280-47AD-FD74-F2A8-65390BC18E74}"/>
              </a:ext>
            </a:extLst>
          </p:cNvPr>
          <p:cNvSpPr txBox="1"/>
          <p:nvPr/>
        </p:nvSpPr>
        <p:spPr>
          <a:xfrm>
            <a:off x="3236273" y="3723336"/>
            <a:ext cx="6322772" cy="892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</a:rPr>
              <a:t>“Eu não pensava muito sobre o futuro</a:t>
            </a:r>
            <a:r>
              <a:rPr lang="pt-BR" sz="160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</a:rPr>
              <a:t>, a </a:t>
            </a:r>
            <a:r>
              <a:rPr lang="pt-BR" sz="1600">
                <a:solidFill>
                  <a:srgbClr val="FFFFFF"/>
                </a:solidFill>
                <a:latin typeface="Calibri" panose="020F0502020204030204" pitchFamily="34" charset="0"/>
                <a:ea typeface="Calibri" pitchFamily="34"/>
                <a:cs typeface="Calibri" pitchFamily="34"/>
              </a:rPr>
              <a:t>Gol de Letra</a:t>
            </a:r>
            <a:r>
              <a:rPr lang="pt-BR" sz="160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</a:rPr>
              <a:t> me proporcionou sonhar o que eu realmente queria, não o sonho da minha família, lá nunca tive escolha.”  </a:t>
            </a:r>
            <a:r>
              <a:rPr lang="pt-BR" sz="1600">
                <a:solidFill>
                  <a:srgbClr val="223E4F"/>
                </a:solidFill>
                <a:latin typeface="Calibri" panose="020F0502020204030204" pitchFamily="34" charset="0"/>
                <a:ea typeface="Times New Roman" pitchFamily="18"/>
              </a:rPr>
              <a:t>(egresso)</a:t>
            </a:r>
            <a:endParaRPr lang="pt-BR" sz="2800">
              <a:solidFill>
                <a:srgbClr val="223E4F"/>
              </a:solidFill>
              <a:latin typeface="Calibri" panose="020F0502020204030204" pitchFamily="34" charset="0"/>
              <a:ea typeface="Times New Roman" pitchFamily="18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DBCBE6C2-B617-6BC5-8682-54F73888A32A}"/>
              </a:ext>
            </a:extLst>
          </p:cNvPr>
          <p:cNvSpPr txBox="1"/>
          <p:nvPr/>
        </p:nvSpPr>
        <p:spPr>
          <a:xfrm>
            <a:off x="3236273" y="4949227"/>
            <a:ext cx="7005916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FFFFFF"/>
                </a:solidFill>
                <a:latin typeface="Calibri" panose="020F0502020204030204" pitchFamily="34" charset="0"/>
                <a:cs typeface="Calibri" pitchFamily="34"/>
              </a:rPr>
              <a:t>“(...)Mas eu acho que o grande diferencial da Gol de Letra é o acesso. É visualizar possibilidades que, se não existisse a Gol de Letra, não teria. </a:t>
            </a:r>
            <a:r>
              <a:rPr lang="pt-BR">
                <a:solidFill>
                  <a:srgbClr val="FFFFFF"/>
                </a:solidFill>
                <a:latin typeface="Calibri" panose="020F0502020204030204" pitchFamily="34" charset="0"/>
                <a:cs typeface="Calibri" pitchFamily="34"/>
              </a:rPr>
              <a:t>A gente ficaria na realidade da grande maioria do bairro </a:t>
            </a:r>
            <a:r>
              <a:rPr lang="pt-BR" sz="1400">
                <a:solidFill>
                  <a:srgbClr val="FFFFFF"/>
                </a:solidFill>
                <a:latin typeface="Calibri" panose="020F0502020204030204" pitchFamily="34" charset="0"/>
                <a:cs typeface="Calibri" pitchFamily="34"/>
              </a:rPr>
              <a:t>que é estudar até o ensino médio, trabalhar em algum lugar de menor relevância, mais braçal.”  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itchFamily="34"/>
              </a:rPr>
              <a:t>(egresso)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AB9FB5-5BE9-08D9-6CAD-BB5C4BD2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56" y="2463663"/>
            <a:ext cx="823389" cy="82338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46CC95C-CDCE-BFCD-B938-BE108D437808}"/>
              </a:ext>
            </a:extLst>
          </p:cNvPr>
          <p:cNvSpPr/>
          <p:nvPr/>
        </p:nvSpPr>
        <p:spPr>
          <a:xfrm>
            <a:off x="2100257" y="3711558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FF7D951-01AA-18A4-E673-A8160751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56" y="3747857"/>
            <a:ext cx="823389" cy="82338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3B1FEA8-45A6-FEB6-F05F-584B1954C35A}"/>
              </a:ext>
            </a:extLst>
          </p:cNvPr>
          <p:cNvSpPr/>
          <p:nvPr/>
        </p:nvSpPr>
        <p:spPr>
          <a:xfrm>
            <a:off x="2100257" y="5049540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BE04536-A186-F0FD-3329-E152672D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56" y="5085839"/>
            <a:ext cx="823389" cy="82338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1116CC9-B3B5-707D-1007-2E5CD9B89ADF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E2676991-58F6-405B-1278-46F89680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1004007"/>
            <a:ext cx="998604" cy="998604"/>
          </a:xfrm>
          <a:prstGeom prst="rect">
            <a:avLst/>
          </a:prstGeom>
        </p:spPr>
      </p:pic>
      <p:sp>
        <p:nvSpPr>
          <p:cNvPr id="4" name="CaixaDeTexto 7">
            <a:extLst>
              <a:ext uri="{FF2B5EF4-FFF2-40B4-BE49-F238E27FC236}">
                <a16:creationId xmlns:a16="http://schemas.microsoft.com/office/drawing/2014/main" id="{3A17182A-E056-EA9F-E6FA-66A85CF296DD}"/>
              </a:ext>
            </a:extLst>
          </p:cNvPr>
          <p:cNvSpPr txBox="1"/>
          <p:nvPr/>
        </p:nvSpPr>
        <p:spPr>
          <a:xfrm>
            <a:off x="6360830" y="1186697"/>
            <a:ext cx="4438846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Antigos PARTICIPANTES tornam-se referência </a:t>
            </a:r>
            <a:r>
              <a:rPr lang="pt-BR" sz="2800" b="1" cap="all" spc="-100">
                <a:latin typeface="Calibri" panose="020F0502020204030204" pitchFamily="34" charset="0"/>
              </a:rPr>
              <a:t>para outras crianças dos territórios</a:t>
            </a:r>
          </a:p>
        </p:txBody>
      </p:sp>
      <p:sp>
        <p:nvSpPr>
          <p:cNvPr id="5" name="CaixaDeTexto 23">
            <a:extLst>
              <a:ext uri="{FF2B5EF4-FFF2-40B4-BE49-F238E27FC236}">
                <a16:creationId xmlns:a16="http://schemas.microsoft.com/office/drawing/2014/main" id="{68782ACC-7662-F30F-FA3B-B63BE9AD0C5D}"/>
              </a:ext>
            </a:extLst>
          </p:cNvPr>
          <p:cNvSpPr txBox="1"/>
          <p:nvPr/>
        </p:nvSpPr>
        <p:spPr>
          <a:xfrm>
            <a:off x="1912182" y="1892137"/>
            <a:ext cx="3381036" cy="32932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Se cria um ciclo de novas referências: participantes que saem da Gol de Letra e </a:t>
            </a: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constroem trajetórias distintas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tornam-se referências para as comunidades e para os novos participantes. Inclusive influenciando a participação na  Gol de Letra.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Além da criação de outros universos de possibilidades dentro dos territórios, ser uma referência traz também um </a:t>
            </a: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sentimento de orgulho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para os </a:t>
            </a:r>
            <a:r>
              <a:rPr lang="pt-BR" sz="1600" err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ex-participantes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.</a:t>
            </a:r>
          </a:p>
        </p:txBody>
      </p:sp>
      <p:pic>
        <p:nvPicPr>
          <p:cNvPr id="9" name="Gráfico 1" descr="Lâmpada com preenchimento sólido">
            <a:extLst>
              <a:ext uri="{FF2B5EF4-FFF2-40B4-BE49-F238E27FC236}">
                <a16:creationId xmlns:a16="http://schemas.microsoft.com/office/drawing/2014/main" id="{D0282E38-09CE-2A57-9ACE-DB1F9625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631" y="1186697"/>
            <a:ext cx="678146" cy="6781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aixaDeTexto 3">
            <a:extLst>
              <a:ext uri="{FF2B5EF4-FFF2-40B4-BE49-F238E27FC236}">
                <a16:creationId xmlns:a16="http://schemas.microsoft.com/office/drawing/2014/main" id="{D6AE85EE-09DD-9876-D806-D88F711B16B1}"/>
              </a:ext>
            </a:extLst>
          </p:cNvPr>
          <p:cNvSpPr txBox="1"/>
          <p:nvPr/>
        </p:nvSpPr>
        <p:spPr>
          <a:xfrm>
            <a:off x="1872330" y="1200346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Sentir-se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referência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A9879CFC-01CC-04A4-C000-3F31ED41EF5A}"/>
              </a:ext>
            </a:extLst>
          </p:cNvPr>
          <p:cNvSpPr/>
          <p:nvPr/>
        </p:nvSpPr>
        <p:spPr>
          <a:xfrm>
            <a:off x="6597852" y="3321423"/>
            <a:ext cx="3964803" cy="2084294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E1E572-C103-9025-09C7-8AAC96FFF5DF}"/>
              </a:ext>
            </a:extLst>
          </p:cNvPr>
          <p:cNvSpPr/>
          <p:nvPr/>
        </p:nvSpPr>
        <p:spPr>
          <a:xfrm>
            <a:off x="6096000" y="3623440"/>
            <a:ext cx="971405" cy="971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3">
            <a:extLst>
              <a:ext uri="{FF2B5EF4-FFF2-40B4-BE49-F238E27FC236}">
                <a16:creationId xmlns:a16="http://schemas.microsoft.com/office/drawing/2014/main" id="{F23DEDFC-A855-987D-CDD1-AE0779A04559}"/>
              </a:ext>
            </a:extLst>
          </p:cNvPr>
          <p:cNvSpPr txBox="1"/>
          <p:nvPr/>
        </p:nvSpPr>
        <p:spPr>
          <a:xfrm>
            <a:off x="6272269" y="3578740"/>
            <a:ext cx="4097730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“Quando eu era aluno eu tinha os monitores como referência. Então eu via aquilo e falava ‘olha o que eles fazem , eu quero fazer’. Aquela autonomia deixava meus olhos brilhando”.   (egresso)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61A1697-16F7-98BA-4CDD-74F43D990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643" y="3680138"/>
            <a:ext cx="858418" cy="85841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56D8598-5F03-0377-8046-E84F8DBDC2F7}"/>
              </a:ext>
            </a:extLst>
          </p:cNvPr>
          <p:cNvSpPr/>
          <p:nvPr/>
        </p:nvSpPr>
        <p:spPr>
          <a:xfrm>
            <a:off x="7745509" y="2897841"/>
            <a:ext cx="3185934" cy="235995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4FD80D54-7ED7-54C5-3EDD-811A99315B2E}"/>
              </a:ext>
            </a:extLst>
          </p:cNvPr>
          <p:cNvSpPr txBox="1"/>
          <p:nvPr/>
        </p:nvSpPr>
        <p:spPr>
          <a:xfrm>
            <a:off x="1909433" y="1158052"/>
            <a:ext cx="8115350" cy="13291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rgbClr val="2EAAD9"/>
                </a:solidFill>
                <a:latin typeface="Calibri" panose="020F0502020204030204" pitchFamily="34" charset="0"/>
              </a:rPr>
              <a:t>::</a:t>
            </a:r>
            <a:r>
              <a:rPr lang="pt-BR" sz="3200" b="1">
                <a:latin typeface="Calibri" panose="020F0502020204030204" pitchFamily="34" charset="0"/>
              </a:rPr>
              <a:t> A LITERATURA APONTA QUE OS JOVENS SENTEM FALTA DE REFERÊNCIAS PARA INSPIRÁ-LOS PROFISSIONALMENTE </a:t>
            </a:r>
            <a:r>
              <a:rPr lang="pt-BR" sz="900" b="1">
                <a:latin typeface="Calibri" panose="020F0502020204030204" pitchFamily="34" charset="0"/>
              </a:rPr>
              <a:t>(1)</a:t>
            </a:r>
            <a:endParaRPr lang="pt-BR" sz="3200" b="1">
              <a:latin typeface="Calibri" panose="020F0502020204030204" pitchFamily="34" charset="0"/>
            </a:endParaRP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67413261-7B44-A602-91C0-A0BB42E75101}"/>
              </a:ext>
            </a:extLst>
          </p:cNvPr>
          <p:cNvSpPr txBox="1"/>
          <p:nvPr/>
        </p:nvSpPr>
        <p:spPr>
          <a:xfrm>
            <a:off x="2012957" y="5673783"/>
            <a:ext cx="395415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883" indent="-342883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solidFill>
                  <a:srgbClr val="7F7F7F"/>
                </a:solidFill>
                <a:latin typeface="Calibri" panose="020F0502020204030204" pitchFamily="34" charset="0"/>
              </a:rPr>
              <a:t>Pesquisa Juventudes, educação e projeto de vida | Realizada para Fundação Roberto Marinho.</a:t>
            </a: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id="{B31D92A5-C17F-E31E-87F1-7860046E4E31}"/>
              </a:ext>
            </a:extLst>
          </p:cNvPr>
          <p:cNvSpPr txBox="1"/>
          <p:nvPr/>
        </p:nvSpPr>
        <p:spPr>
          <a:xfrm>
            <a:off x="1909431" y="4188660"/>
            <a:ext cx="5298191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_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Mesmo que os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familiares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 sejam importantes enquanto rede de apoio, eles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não são tomados como referência</a:t>
            </a:r>
            <a:r>
              <a:rPr lang="pt-BR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para a escolha profissional de seus filhos. </a:t>
            </a:r>
          </a:p>
        </p:txBody>
      </p:sp>
      <p:sp>
        <p:nvSpPr>
          <p:cNvPr id="7" name="CaixaDeTexto 19">
            <a:extLst>
              <a:ext uri="{FF2B5EF4-FFF2-40B4-BE49-F238E27FC236}">
                <a16:creationId xmlns:a16="http://schemas.microsoft.com/office/drawing/2014/main" id="{F6AA2D40-4210-7258-3077-73E671B83B69}"/>
              </a:ext>
            </a:extLst>
          </p:cNvPr>
          <p:cNvSpPr txBox="1"/>
          <p:nvPr/>
        </p:nvSpPr>
        <p:spPr>
          <a:xfrm>
            <a:off x="1909433" y="2759935"/>
            <a:ext cx="539231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_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As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escolas não ocupam esse espaço de referência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para os jovens, que desejam ser mais acolhidos e escutados por ela: ela não é capaz de se conectar com as </a:t>
            </a:r>
            <a:r>
              <a:rPr lang="pt-BR">
                <a:solidFill>
                  <a:srgbClr val="2EAAD9"/>
                </a:solidFill>
                <a:latin typeface="Calibri" panose="020F0502020204030204" pitchFamily="34" charset="0"/>
              </a:rPr>
              <a:t>vontades e desejos futuros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dos jovens. 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5344A157-E29B-F8AA-F82A-EA1396D66BD5}"/>
              </a:ext>
            </a:extLst>
          </p:cNvPr>
          <p:cNvSpPr txBox="1"/>
          <p:nvPr/>
        </p:nvSpPr>
        <p:spPr>
          <a:xfrm>
            <a:off x="8112567" y="3265969"/>
            <a:ext cx="3073188" cy="16964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4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latin typeface="Calibri" panose="020F0502020204030204" pitchFamily="34" charset="0"/>
              </a:rPr>
              <a:t>PARTICIPAÇÃO NA </a:t>
            </a:r>
            <a:r>
              <a:rPr lang="pt-BR" sz="2400" b="1">
                <a:solidFill>
                  <a:srgbClr val="2EAAD9"/>
                </a:solidFill>
                <a:latin typeface="Calibri" panose="020F0502020204030204" pitchFamily="34" charset="0"/>
              </a:rPr>
              <a:t>GOL DE LETRA TROUXE ESSAS REFERÊNCIAS </a:t>
            </a:r>
            <a:r>
              <a:rPr lang="pt-BR" sz="2400" b="1">
                <a:latin typeface="Calibri" panose="020F0502020204030204" pitchFamily="34" charset="0"/>
              </a:rPr>
              <a:t>PARA OS JOVENS.</a:t>
            </a:r>
            <a:endParaRPr lang="pt-BR" sz="2000" b="1">
              <a:latin typeface="Calibri" panose="020F0502020204030204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FA64289-66B6-6A90-8AEE-D3A97DB2D4C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6B67635-3CB8-B037-1809-4D74901D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1158052"/>
            <a:ext cx="998604" cy="9986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BDBDB6B-0BA9-C827-C3C4-F118E7A6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43" y="1337212"/>
            <a:ext cx="216721" cy="6314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DE4438F9-4002-7717-6608-3BE55BAA45C3}"/>
              </a:ext>
            </a:extLst>
          </p:cNvPr>
          <p:cNvSpPr txBox="1"/>
          <p:nvPr/>
        </p:nvSpPr>
        <p:spPr>
          <a:xfrm>
            <a:off x="6541673" y="793753"/>
            <a:ext cx="4946821" cy="1426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Gol de Letra dá acesso a lugares nunca antes frequentados, </a:t>
            </a:r>
            <a:r>
              <a:rPr lang="pt-BR" sz="2400" b="1" cap="all" spc="-100">
                <a:latin typeface="Calibri" panose="020F0502020204030204" pitchFamily="34" charset="0"/>
              </a:rPr>
              <a:t>trazendo sensação de pertencimento 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2A1E7919-CF6F-67C0-9074-C30E618757CB}"/>
              </a:ext>
            </a:extLst>
          </p:cNvPr>
          <p:cNvSpPr txBox="1"/>
          <p:nvPr/>
        </p:nvSpPr>
        <p:spPr>
          <a:xfrm>
            <a:off x="1910985" y="1809225"/>
            <a:ext cx="4052786" cy="4185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 Gol de Letra permite que os participantes </a:t>
            </a:r>
            <a:r>
              <a:rPr lang="pt-BR" sz="14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acessem locais que não eram conhecidos ou sequer cogitados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pelos jovens em condição de vulnerabilidade, ampliando suas referências, especialmente em relação a esporte e cultura.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2EAAD9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Além de ampliar sua visão sobre o mundo, ao frequentar esses locais os participantes se sentem pertencentes, vistos e importantes.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Ocupação da cidade: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Através da Gol de Letra puderam conhecer uma série de locais dentro da própria cidade – Maracanã,  Teatro municipal, etc.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itchFamily="34"/>
              <a:ea typeface="Calibri" pitchFamily="34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</a:rPr>
              <a:t>Experiência internacional: 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Alguns participantes puderam conhecer outros países, ampliando ainda mais sua visão de mundo.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itchFamily="34"/>
              <a:ea typeface="Calibri" pitchFamily="34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BE2E004-1657-3E11-62F3-B597E1696034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18E881A1-1BB8-86D6-9EAA-7854780E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932349"/>
            <a:ext cx="998604" cy="998604"/>
          </a:xfrm>
          <a:prstGeom prst="rect">
            <a:avLst/>
          </a:prstGeom>
        </p:spPr>
      </p:pic>
      <p:pic>
        <p:nvPicPr>
          <p:cNvPr id="10" name="Gráfico 1" descr="Chave com preenchimento sólido">
            <a:extLst>
              <a:ext uri="{FF2B5EF4-FFF2-40B4-BE49-F238E27FC236}">
                <a16:creationId xmlns:a16="http://schemas.microsoft.com/office/drawing/2014/main" id="{BC25F7B9-9E4F-9BF1-0126-8C26C97F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5111" y="1121616"/>
            <a:ext cx="669185" cy="6691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aixaDeTexto 3">
            <a:extLst>
              <a:ext uri="{FF2B5EF4-FFF2-40B4-BE49-F238E27FC236}">
                <a16:creationId xmlns:a16="http://schemas.microsoft.com/office/drawing/2014/main" id="{5B056690-72F3-B2E9-5268-22E337D58DD7}"/>
              </a:ext>
            </a:extLst>
          </p:cNvPr>
          <p:cNvSpPr txBox="1"/>
          <p:nvPr/>
        </p:nvSpPr>
        <p:spPr>
          <a:xfrm>
            <a:off x="1872330" y="1200346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Oportunidade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de acesso</a:t>
            </a: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D395E10-C17C-2131-B919-EE8AFA6CBC9C}"/>
              </a:ext>
            </a:extLst>
          </p:cNvPr>
          <p:cNvSpPr/>
          <p:nvPr/>
        </p:nvSpPr>
        <p:spPr>
          <a:xfrm>
            <a:off x="6735030" y="2507877"/>
            <a:ext cx="4753464" cy="122521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07A89-0F62-588E-C813-E3D6CA511810}"/>
              </a:ext>
            </a:extLst>
          </p:cNvPr>
          <p:cNvSpPr/>
          <p:nvPr/>
        </p:nvSpPr>
        <p:spPr>
          <a:xfrm>
            <a:off x="6366333" y="2787835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79DD522-5CC2-66AD-FB53-70129C124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495" y="2810910"/>
            <a:ext cx="685326" cy="685326"/>
          </a:xfrm>
          <a:prstGeom prst="rect">
            <a:avLst/>
          </a:prstGeom>
        </p:spPr>
      </p:pic>
      <p:sp>
        <p:nvSpPr>
          <p:cNvPr id="6" name="CaixaDeTexto 22">
            <a:extLst>
              <a:ext uri="{FF2B5EF4-FFF2-40B4-BE49-F238E27FC236}">
                <a16:creationId xmlns:a16="http://schemas.microsoft.com/office/drawing/2014/main" id="{11F9C9DD-8EBC-539C-F668-B8DBB62D9EFA}"/>
              </a:ext>
            </a:extLst>
          </p:cNvPr>
          <p:cNvSpPr txBox="1"/>
          <p:nvPr/>
        </p:nvSpPr>
        <p:spPr>
          <a:xfrm>
            <a:off x="7277226" y="2636832"/>
            <a:ext cx="405278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“Muitas vezes a gente tá muito abaixo desse pessoal (maior renda) em acesso à cultura, à lazer, à estudo mesmo. Acho que a </a:t>
            </a:r>
            <a:r>
              <a:rPr lang="pt-BR" sz="1400" err="1">
                <a:latin typeface="Calibri" panose="020F0502020204030204" pitchFamily="34" charset="0"/>
                <a:cs typeface="Times New Roman" pitchFamily="18"/>
              </a:rPr>
              <a:t>GdL</a:t>
            </a: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 sempre me deixava em pé de igualdade com essas pessoa.” 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343DD2F0-5722-A3C1-3557-55477880AA23}"/>
              </a:ext>
            </a:extLst>
          </p:cNvPr>
          <p:cNvSpPr/>
          <p:nvPr/>
        </p:nvSpPr>
        <p:spPr>
          <a:xfrm>
            <a:off x="6735030" y="3960160"/>
            <a:ext cx="4753464" cy="145900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7A2C7D-C31C-8851-7533-E3966710830F}"/>
              </a:ext>
            </a:extLst>
          </p:cNvPr>
          <p:cNvSpPr/>
          <p:nvPr/>
        </p:nvSpPr>
        <p:spPr>
          <a:xfrm>
            <a:off x="6366333" y="4240118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0D52389-5CAA-099B-D4BC-2E47B0AB3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495" y="4263193"/>
            <a:ext cx="685326" cy="685326"/>
          </a:xfrm>
          <a:prstGeom prst="rect">
            <a:avLst/>
          </a:prstGeom>
        </p:spPr>
      </p:pic>
      <p:sp>
        <p:nvSpPr>
          <p:cNvPr id="22" name="CaixaDeTexto 22">
            <a:extLst>
              <a:ext uri="{FF2B5EF4-FFF2-40B4-BE49-F238E27FC236}">
                <a16:creationId xmlns:a16="http://schemas.microsoft.com/office/drawing/2014/main" id="{50EC0576-74F6-2294-57E3-111950855684}"/>
              </a:ext>
            </a:extLst>
          </p:cNvPr>
          <p:cNvSpPr txBox="1"/>
          <p:nvPr/>
        </p:nvSpPr>
        <p:spPr>
          <a:xfrm>
            <a:off x="7277226" y="4101381"/>
            <a:ext cx="4052786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</a:t>
            </a:r>
            <a:r>
              <a:rPr lang="pt-BR" sz="1400" err="1">
                <a:latin typeface="Calibri" panose="020F0502020204030204" pitchFamily="34" charset="0"/>
                <a:cs typeface="Times New Roman" pitchFamily="18"/>
              </a:rPr>
              <a:t>GdL</a:t>
            </a: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 vira uma amplitude ao acesso. Por exemplo, ir no circo da Quinta da Boa Vista (...) era uma coisa que era aqui do lado mas a gente não tinha esse conhecimento de espaço de onde era o caju, de onde a gente </a:t>
            </a:r>
            <a:r>
              <a:rPr lang="pt-BR" sz="1400" err="1">
                <a:latin typeface="Calibri" panose="020F0502020204030204" pitchFamily="34" charset="0"/>
                <a:cs typeface="Times New Roman" pitchFamily="18"/>
              </a:rPr>
              <a:t>tava</a:t>
            </a: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 situado.”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1CE31992-CF7C-215F-DA73-4B4A65BCBC53}"/>
              </a:ext>
            </a:extLst>
          </p:cNvPr>
          <p:cNvSpPr txBox="1"/>
          <p:nvPr/>
        </p:nvSpPr>
        <p:spPr>
          <a:xfrm>
            <a:off x="1884622" y="1489613"/>
            <a:ext cx="3426965" cy="2964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1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Maior parte </a:t>
            </a:r>
            <a:r>
              <a:rPr lang="pt-BR" sz="2800" b="1" cap="all" spc="-100">
                <a:latin typeface="Calibri" panose="020F0502020204030204" pitchFamily="34" charset="0"/>
              </a:rPr>
              <a:t>dos participantes frequentou </a:t>
            </a: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eventos em uma das frentes de atuação </a:t>
            </a:r>
            <a:r>
              <a:rPr lang="pt-BR" sz="2800" b="1" cap="all" spc="-100">
                <a:latin typeface="Calibri" panose="020F0502020204030204" pitchFamily="34" charset="0"/>
              </a:rPr>
              <a:t>DA FUNDAÇÃO Gol </a:t>
            </a:r>
            <a:br>
              <a:rPr lang="pt-BR" sz="2800" b="1" cap="all" spc="-100">
                <a:latin typeface="Calibri" panose="020F0502020204030204" pitchFamily="34" charset="0"/>
              </a:rPr>
            </a:br>
            <a:r>
              <a:rPr lang="pt-BR" sz="2800" b="1" cap="all" spc="-100">
                <a:latin typeface="Calibri" panose="020F0502020204030204" pitchFamily="34" charset="0"/>
              </a:rPr>
              <a:t>de Letra. </a:t>
            </a:r>
          </a:p>
        </p:txBody>
      </p:sp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F0822507-D24B-C82A-8871-0811FFB1E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018752"/>
              </p:ext>
            </p:extLst>
          </p:nvPr>
        </p:nvGraphicFramePr>
        <p:xfrm>
          <a:off x="5852070" y="1337139"/>
          <a:ext cx="5413659" cy="387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2">
            <a:extLst>
              <a:ext uri="{FF2B5EF4-FFF2-40B4-BE49-F238E27FC236}">
                <a16:creationId xmlns:a16="http://schemas.microsoft.com/office/drawing/2014/main" id="{CDA8A2A1-AA9E-F22B-7C0E-E5236F845BD9}"/>
              </a:ext>
            </a:extLst>
          </p:cNvPr>
          <p:cNvSpPr txBox="1"/>
          <p:nvPr/>
        </p:nvSpPr>
        <p:spPr>
          <a:xfrm>
            <a:off x="1884622" y="5581331"/>
            <a:ext cx="4038799" cy="600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P32. Você participou de eventos relacionados com educação, esporte e arte durante o tempo que participou dos projetos da 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? (RM)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=187 – Projetos do eixo “Crianças e Adolescentes”)</a:t>
            </a:r>
          </a:p>
        </p:txBody>
      </p:sp>
      <p:sp>
        <p:nvSpPr>
          <p:cNvPr id="9" name="Retângulo Arredondado 10">
            <a:extLst>
              <a:ext uri="{FF2B5EF4-FFF2-40B4-BE49-F238E27FC236}">
                <a16:creationId xmlns:a16="http://schemas.microsoft.com/office/drawing/2014/main" id="{1FCD21B1-3498-34B9-FC8A-1756E5366FBC}"/>
              </a:ext>
            </a:extLst>
          </p:cNvPr>
          <p:cNvSpPr/>
          <p:nvPr/>
        </p:nvSpPr>
        <p:spPr>
          <a:xfrm>
            <a:off x="6035488" y="2190913"/>
            <a:ext cx="3624233" cy="132026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2229" cap="flat">
            <a:solidFill>
              <a:srgbClr val="2EAAD9"/>
            </a:solidFill>
            <a:custDash>
              <a:ds d="299960" sp="29996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96737A-E30B-BC89-2EDB-05FE3FF8BEB9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F930878-C843-12A1-83E0-3B588089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1931947"/>
            <a:ext cx="998604" cy="998604"/>
          </a:xfrm>
          <a:prstGeom prst="rect">
            <a:avLst/>
          </a:prstGeom>
        </p:spPr>
      </p:pic>
      <p:pic>
        <p:nvPicPr>
          <p:cNvPr id="8" name="Gráfico 5" descr="Tenda de circo com preenchimento sólido">
            <a:extLst>
              <a:ext uri="{FF2B5EF4-FFF2-40B4-BE49-F238E27FC236}">
                <a16:creationId xmlns:a16="http://schemas.microsoft.com/office/drawing/2014/main" id="{7DE61D5C-61FC-5BEC-39D9-AEB6C23ED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176" y="2097710"/>
            <a:ext cx="666131" cy="6661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>
            <a:extLst>
              <a:ext uri="{FF2B5EF4-FFF2-40B4-BE49-F238E27FC236}">
                <a16:creationId xmlns:a16="http://schemas.microsoft.com/office/drawing/2014/main" id="{F281ECD5-B550-1831-8973-37FD1B6B8255}"/>
              </a:ext>
            </a:extLst>
          </p:cNvPr>
          <p:cNvSpPr txBox="1"/>
          <p:nvPr/>
        </p:nvSpPr>
        <p:spPr>
          <a:xfrm>
            <a:off x="1936181" y="2491977"/>
            <a:ext cx="3825758" cy="3323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Participantes relatam conseguirem ampliar sua </a:t>
            </a: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visão de mundo sobre as próprias realidades, conseguir desenvolver uma maior consciência política e de classe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que não tiveram a oportunidade de aprender dentro de casa ou na escola.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Essa visão os ajudou a compreender inclusive as barreiras que eles encontram para mudar de vida.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Contribui também para um </a:t>
            </a: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desejo por retribuição com a comunidade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indo além de um desejo por uma mudança individual.</a:t>
            </a:r>
          </a:p>
        </p:txBody>
      </p:sp>
      <p:sp>
        <p:nvSpPr>
          <p:cNvPr id="5" name="CaixaDeTexto 13">
            <a:extLst>
              <a:ext uri="{FF2B5EF4-FFF2-40B4-BE49-F238E27FC236}">
                <a16:creationId xmlns:a16="http://schemas.microsoft.com/office/drawing/2014/main" id="{787E67EB-DED5-B277-1685-75931D9F3006}"/>
              </a:ext>
            </a:extLst>
          </p:cNvPr>
          <p:cNvSpPr txBox="1"/>
          <p:nvPr/>
        </p:nvSpPr>
        <p:spPr>
          <a:xfrm>
            <a:off x="6447096" y="866297"/>
            <a:ext cx="4470455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Participantes conseguem compreender melhor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sua própria realidade e existência de barreiras e injustiças sociais </a:t>
            </a: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603AD819-2FDF-9067-9F7E-5B17B3DB7227}"/>
              </a:ext>
            </a:extLst>
          </p:cNvPr>
          <p:cNvSpPr txBox="1"/>
          <p:nvPr/>
        </p:nvSpPr>
        <p:spPr>
          <a:xfrm>
            <a:off x="1936180" y="2066625"/>
            <a:ext cx="157349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Desigualdade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4877C3C-563D-7ED2-651E-0794486F52A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3406C5B1-04FD-5B83-DC53-20ABE7B52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1120608"/>
            <a:ext cx="998604" cy="998604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35E92C99-117C-0C25-3A83-980445210130}"/>
              </a:ext>
            </a:extLst>
          </p:cNvPr>
          <p:cNvSpPr txBox="1"/>
          <p:nvPr/>
        </p:nvSpPr>
        <p:spPr>
          <a:xfrm>
            <a:off x="1872330" y="1388605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Consciência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</a:p>
        </p:txBody>
      </p:sp>
      <p:pic>
        <p:nvPicPr>
          <p:cNvPr id="10" name="Gráfico 2" descr="Cuidado com preenchimento sólido">
            <a:extLst>
              <a:ext uri="{FF2B5EF4-FFF2-40B4-BE49-F238E27FC236}">
                <a16:creationId xmlns:a16="http://schemas.microsoft.com/office/drawing/2014/main" id="{AF22EB5E-1B4D-2AD0-CC22-16F269E8A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1460" y="1268655"/>
            <a:ext cx="701564" cy="7015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83F3FC39-0E88-261A-D926-0D16E18786D9}"/>
              </a:ext>
            </a:extLst>
          </p:cNvPr>
          <p:cNvSpPr/>
          <p:nvPr/>
        </p:nvSpPr>
        <p:spPr>
          <a:xfrm>
            <a:off x="6709957" y="2791877"/>
            <a:ext cx="4470455" cy="254128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F97E18-FC34-F7D2-A744-B5ACD64B88D6}"/>
              </a:ext>
            </a:extLst>
          </p:cNvPr>
          <p:cNvSpPr/>
          <p:nvPr/>
        </p:nvSpPr>
        <p:spPr>
          <a:xfrm>
            <a:off x="6208105" y="3230602"/>
            <a:ext cx="971405" cy="971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8FF3BFB-42AA-1482-9903-A168D68C8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748" y="3332056"/>
            <a:ext cx="858418" cy="858418"/>
          </a:xfrm>
          <a:prstGeom prst="rect">
            <a:avLst/>
          </a:prstGeom>
        </p:spPr>
      </p:pic>
      <p:sp>
        <p:nvSpPr>
          <p:cNvPr id="4" name="CaixaDeTexto 11">
            <a:extLst>
              <a:ext uri="{FF2B5EF4-FFF2-40B4-BE49-F238E27FC236}">
                <a16:creationId xmlns:a16="http://schemas.microsoft.com/office/drawing/2014/main" id="{E823C3A9-F426-8A17-41AC-715C481A2167}"/>
              </a:ext>
            </a:extLst>
          </p:cNvPr>
          <p:cNvSpPr txBox="1"/>
          <p:nvPr/>
        </p:nvSpPr>
        <p:spPr>
          <a:xfrm>
            <a:off x="7342094" y="3050173"/>
            <a:ext cx="3575457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“A Fundação mostra pra gente que existe muita injustiça social. Fala muito da vila, do lugar periférico que a gente está, mas também com orgulho desse lugar, não é porque a gente é favelado que vai ser excluído. A gente percebe o lugar que a gente está e que a gente pode ser mais que aquilo.”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1FC44CD-E7E5-37A2-22F3-16D1A333145C}"/>
              </a:ext>
            </a:extLst>
          </p:cNvPr>
          <p:cNvCxnSpPr>
            <a:cxnSpLocks/>
          </p:cNvCxnSpPr>
          <p:nvPr/>
        </p:nvCxnSpPr>
        <p:spPr>
          <a:xfrm>
            <a:off x="1762939" y="1532965"/>
            <a:ext cx="0" cy="5460544"/>
          </a:xfrm>
          <a:prstGeom prst="line">
            <a:avLst/>
          </a:prstGeom>
          <a:ln w="1905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FC0E764-9A58-FBA9-200D-261C4BACE56C}"/>
              </a:ext>
            </a:extLst>
          </p:cNvPr>
          <p:cNvSpPr/>
          <p:nvPr/>
        </p:nvSpPr>
        <p:spPr>
          <a:xfrm>
            <a:off x="1237516" y="2063563"/>
            <a:ext cx="1050845" cy="1050845"/>
          </a:xfrm>
          <a:prstGeom prst="ellipse">
            <a:avLst/>
          </a:prstGeom>
          <a:solidFill>
            <a:schemeClr val="bg1"/>
          </a:solidFill>
          <a:ln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2692D304-0FEB-0787-F3D0-CB010AF39F7D}"/>
              </a:ext>
            </a:extLst>
          </p:cNvPr>
          <p:cNvSpPr txBox="1"/>
          <p:nvPr/>
        </p:nvSpPr>
        <p:spPr>
          <a:xfrm>
            <a:off x="2545239" y="1941799"/>
            <a:ext cx="527585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3200" b="1">
                <a:latin typeface="Calibri" panose="020F0502020204030204" pitchFamily="34" charset="0"/>
                <a:cs typeface="Calibri" panose="020F0502020204030204" pitchFamily="34" charset="0"/>
              </a:rPr>
              <a:t>O QUE FIZEMOS</a:t>
            </a:r>
            <a:endParaRPr lang="en-US" sz="1050">
              <a:latin typeface="Calibri"/>
            </a:endParaRPr>
          </a:p>
        </p:txBody>
      </p:sp>
      <p:sp>
        <p:nvSpPr>
          <p:cNvPr id="10" name="Shape 93">
            <a:extLst>
              <a:ext uri="{FF2B5EF4-FFF2-40B4-BE49-F238E27FC236}">
                <a16:creationId xmlns:a16="http://schemas.microsoft.com/office/drawing/2014/main" id="{5A30264D-6308-2492-0597-ABB86ECC616E}"/>
              </a:ext>
            </a:extLst>
          </p:cNvPr>
          <p:cNvSpPr txBox="1"/>
          <p:nvPr/>
        </p:nvSpPr>
        <p:spPr>
          <a:xfrm>
            <a:off x="2545238" y="2572266"/>
            <a:ext cx="6680433" cy="23755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Construção de Teoria de Mudança e painel de projetos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de literatura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Análise de dados sobre contexto geral de público alvo 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qualitativa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pt-BR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quantitativa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EF8FB8-21FE-BE6D-D4C9-5C52544C0263}"/>
              </a:ext>
            </a:extLst>
          </p:cNvPr>
          <p:cNvSpPr txBox="1"/>
          <p:nvPr/>
        </p:nvSpPr>
        <p:spPr>
          <a:xfrm>
            <a:off x="1122830" y="838294"/>
            <a:ext cx="278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>
                <a:latin typeface="Calibri" panose="020F0502020204030204" pitchFamily="34" charset="0"/>
                <a:cs typeface="Calibri" panose="020F0502020204030204" pitchFamily="34" charset="0"/>
              </a:rPr>
              <a:t>:: </a:t>
            </a:r>
            <a:r>
              <a:rPr lang="pt-BR" sz="4000" b="1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ESTUDO</a:t>
            </a:r>
          </a:p>
        </p:txBody>
      </p:sp>
      <p:pic>
        <p:nvPicPr>
          <p:cNvPr id="3" name="Gráfico 8" descr="Pesquisar inventário com preenchimento sólido">
            <a:extLst>
              <a:ext uri="{FF2B5EF4-FFF2-40B4-BE49-F238E27FC236}">
                <a16:creationId xmlns:a16="http://schemas.microsoft.com/office/drawing/2014/main" id="{7AE541E6-FBC4-13E2-A26E-03F166D2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2653" y="2273685"/>
            <a:ext cx="597162" cy="5971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9432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058ACA93-417F-8D24-472A-FAAD8512D279}"/>
              </a:ext>
            </a:extLst>
          </p:cNvPr>
          <p:cNvSpPr/>
          <p:nvPr/>
        </p:nvSpPr>
        <p:spPr>
          <a:xfrm>
            <a:off x="6907110" y="2888194"/>
            <a:ext cx="4547053" cy="122521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52477D-26B5-2BE5-52AC-CC741D75C49D}"/>
              </a:ext>
            </a:extLst>
          </p:cNvPr>
          <p:cNvSpPr/>
          <p:nvPr/>
        </p:nvSpPr>
        <p:spPr>
          <a:xfrm>
            <a:off x="6538413" y="3168152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4A3ED8A-D5EE-16CE-FC73-6F28F286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75" y="3191227"/>
            <a:ext cx="685326" cy="685326"/>
          </a:xfrm>
          <a:prstGeom prst="rect">
            <a:avLst/>
          </a:prstGeom>
        </p:spPr>
      </p:pic>
      <p:sp>
        <p:nvSpPr>
          <p:cNvPr id="21" name="CaixaDeTexto 22">
            <a:extLst>
              <a:ext uri="{FF2B5EF4-FFF2-40B4-BE49-F238E27FC236}">
                <a16:creationId xmlns:a16="http://schemas.microsoft.com/office/drawing/2014/main" id="{F7054191-443E-9303-916F-B55A320763A2}"/>
              </a:ext>
            </a:extLst>
          </p:cNvPr>
          <p:cNvSpPr txBox="1"/>
          <p:nvPr/>
        </p:nvSpPr>
        <p:spPr>
          <a:xfrm>
            <a:off x="7300413" y="3017149"/>
            <a:ext cx="405278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gente aprende aqui dentro também o que pode passar lá fora. Eu aprendi sobre discriminação racial aqui e aprendi direitos que são nossos e eu não tive na escola pública.”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B3142559-AB38-83B6-6DC8-CEE4BBCBDDBF}"/>
              </a:ext>
            </a:extLst>
          </p:cNvPr>
          <p:cNvSpPr/>
          <p:nvPr/>
        </p:nvSpPr>
        <p:spPr>
          <a:xfrm>
            <a:off x="6923272" y="4404938"/>
            <a:ext cx="3652823" cy="88078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344037-4BA2-4D66-B1B1-D04F371FB219}"/>
              </a:ext>
            </a:extLst>
          </p:cNvPr>
          <p:cNvSpPr/>
          <p:nvPr/>
        </p:nvSpPr>
        <p:spPr>
          <a:xfrm>
            <a:off x="6554575" y="4466819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9A3F34E-1CF1-C3EC-4DE1-DEC4C864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37" y="4489894"/>
            <a:ext cx="685326" cy="685326"/>
          </a:xfrm>
          <a:prstGeom prst="rect">
            <a:avLst/>
          </a:prstGeom>
        </p:spPr>
      </p:pic>
      <p:sp>
        <p:nvSpPr>
          <p:cNvPr id="25" name="CaixaDeTexto 22">
            <a:extLst>
              <a:ext uri="{FF2B5EF4-FFF2-40B4-BE49-F238E27FC236}">
                <a16:creationId xmlns:a16="http://schemas.microsoft.com/office/drawing/2014/main" id="{14ED06DA-C64D-94BA-3659-282709AFDC7E}"/>
              </a:ext>
            </a:extLst>
          </p:cNvPr>
          <p:cNvSpPr txBox="1"/>
          <p:nvPr/>
        </p:nvSpPr>
        <p:spPr>
          <a:xfrm>
            <a:off x="7332737" y="4570947"/>
            <a:ext cx="33526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“Aqui na Gol de Letra a gente aprendeu como parar de ser machista.”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33FEEAC6-B2B8-49DF-A72D-7D7842DF79B7}"/>
              </a:ext>
            </a:extLst>
          </p:cNvPr>
          <p:cNvSpPr txBox="1"/>
          <p:nvPr/>
        </p:nvSpPr>
        <p:spPr>
          <a:xfrm>
            <a:off x="6570737" y="1388605"/>
            <a:ext cx="4763284" cy="11962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Respeito e empatia são difundidos </a:t>
            </a:r>
            <a:r>
              <a:rPr lang="pt-BR" sz="2400" b="1" cap="all" spc="-100">
                <a:latin typeface="Calibri" panose="020F0502020204030204" pitchFamily="34" charset="0"/>
              </a:rPr>
              <a:t>pelas ações </a:t>
            </a:r>
            <a:r>
              <a:rPr lang="pt-BR" sz="2400" b="1" cap="all" spc="-100" err="1">
                <a:latin typeface="Calibri" panose="020F0502020204030204" pitchFamily="34" charset="0"/>
              </a:rPr>
              <a:t>dA</a:t>
            </a:r>
            <a:r>
              <a:rPr lang="pt-BR" sz="2400" b="1" cap="all" spc="-100">
                <a:latin typeface="Calibri" panose="020F0502020204030204" pitchFamily="34" charset="0"/>
              </a:rPr>
              <a:t> Gol de Letra de forma explicita e implícita </a:t>
            </a: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CB38F24C-EA08-AA07-9868-6D6A1B475712}"/>
              </a:ext>
            </a:extLst>
          </p:cNvPr>
          <p:cNvSpPr txBox="1"/>
          <p:nvPr/>
        </p:nvSpPr>
        <p:spPr>
          <a:xfrm>
            <a:off x="2012254" y="2311935"/>
            <a:ext cx="3985134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_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Participantes tomam propriedade sobre as temáticas relacionadas a diversidade e discriminação, e aprendem a </a:t>
            </a: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</a:rPr>
              <a:t>reconhecer comportamentos discriminatórios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próprios ou alheios.</a:t>
            </a:r>
          </a:p>
          <a:p>
            <a:pPr marL="285736" indent="-285736" defTabSz="457177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_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Através de múltiplas dinâmicas intencionais, </a:t>
            </a: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</a:rPr>
              <a:t>participantes saem letrados sobre diversas formas de identificação e combate à discriminação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(como racial e de gênero).</a:t>
            </a:r>
          </a:p>
          <a:p>
            <a:pPr marL="285736" indent="-285736" defTabSz="457177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_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Além disso, os valores embutidos nas ações da Gol de Letra, como as turmas mistas para todos os esportes, contribuem para o enraizamento do respeito nos participantes.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highlight>
                <a:srgbClr val="FFFFFF"/>
              </a:highlight>
              <a:latin typeface="Segoe UI" pitchFamily="34"/>
            </a:endParaRP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BE5EA46E-3851-9A62-7D63-2CC42A659A88}"/>
              </a:ext>
            </a:extLst>
          </p:cNvPr>
          <p:cNvSpPr txBox="1"/>
          <p:nvPr/>
        </p:nvSpPr>
        <p:spPr>
          <a:xfrm>
            <a:off x="1936180" y="1850270"/>
            <a:ext cx="157349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Raça e gênero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6F81D19-CC90-D98F-7FF1-C5626A3E1366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A3E97F14-4FE4-E83F-B21A-81DE9181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1120608"/>
            <a:ext cx="998604" cy="998604"/>
          </a:xfrm>
          <a:prstGeom prst="rect">
            <a:avLst/>
          </a:prstGeom>
        </p:spPr>
      </p:pic>
      <p:sp>
        <p:nvSpPr>
          <p:cNvPr id="16" name="CaixaDeTexto 3">
            <a:extLst>
              <a:ext uri="{FF2B5EF4-FFF2-40B4-BE49-F238E27FC236}">
                <a16:creationId xmlns:a16="http://schemas.microsoft.com/office/drawing/2014/main" id="{05F760DA-921B-4791-0651-EE38D68BB59F}"/>
              </a:ext>
            </a:extLst>
          </p:cNvPr>
          <p:cNvSpPr txBox="1"/>
          <p:nvPr/>
        </p:nvSpPr>
        <p:spPr>
          <a:xfrm>
            <a:off x="1872330" y="1388605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Consciência </a:t>
            </a:r>
            <a:r>
              <a:rPr lang="pt-BR" sz="24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</a:p>
        </p:txBody>
      </p:sp>
      <p:pic>
        <p:nvPicPr>
          <p:cNvPr id="17" name="Gráfico 2" descr="Cuidado com preenchimento sólido">
            <a:extLst>
              <a:ext uri="{FF2B5EF4-FFF2-40B4-BE49-F238E27FC236}">
                <a16:creationId xmlns:a16="http://schemas.microsoft.com/office/drawing/2014/main" id="{587FDF71-35D1-B317-E53B-D7DE46BEE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460" y="1268655"/>
            <a:ext cx="701564" cy="7015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A7B7D490-FCE0-EADB-3042-6DA93A296012}"/>
              </a:ext>
            </a:extLst>
          </p:cNvPr>
          <p:cNvSpPr txBox="1"/>
          <p:nvPr/>
        </p:nvSpPr>
        <p:spPr>
          <a:xfrm>
            <a:off x="1947828" y="1351508"/>
            <a:ext cx="3766969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64% </a:t>
            </a:r>
            <a:r>
              <a:rPr lang="pt-BR" sz="2800" b="1" cap="all" spc="-100">
                <a:latin typeface="Calibri" panose="020F0502020204030204" pitchFamily="34" charset="0"/>
              </a:rPr>
              <a:t>apontam que A Gol de Letra impactou na </a:t>
            </a: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conscientização sobre questões gerais de sexualidade, relações e gênero no esportes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*soma de ”impactou totalmente” e “impactou bastante”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cap="all" spc="-1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C8273011-5395-1323-C561-3C4B7E3F229E}"/>
              </a:ext>
            </a:extLst>
          </p:cNvPr>
          <p:cNvSpPr txBox="1"/>
          <p:nvPr/>
        </p:nvSpPr>
        <p:spPr>
          <a:xfrm>
            <a:off x="1947828" y="5829588"/>
            <a:ext cx="5648086" cy="600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50. Indique se você acha que os projetos da 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conseguiram impactar você ou sua comunidade para cada caso:  Conscientizar sobre questões gerais de sexualidade, relações e gênero no esporte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= 423 – base total)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E6FE07D-EA77-4AB4-EF75-89991837C459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8007F73-425C-6A3E-B348-7393882D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1438575"/>
            <a:ext cx="998604" cy="998604"/>
          </a:xfrm>
          <a:prstGeom prst="rect">
            <a:avLst/>
          </a:prstGeom>
        </p:spPr>
      </p:pic>
      <p:pic>
        <p:nvPicPr>
          <p:cNvPr id="8" name="Gráfico 10" descr="Gênero com preenchimento sólido">
            <a:extLst>
              <a:ext uri="{FF2B5EF4-FFF2-40B4-BE49-F238E27FC236}">
                <a16:creationId xmlns:a16="http://schemas.microsoft.com/office/drawing/2014/main" id="{B25EB1BE-5C22-1729-93D4-5F3F1933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3420" y="1649055"/>
            <a:ext cx="577644" cy="5776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FA9A502-AC46-EEC1-C714-D444415F5724}"/>
              </a:ext>
            </a:extLst>
          </p:cNvPr>
          <p:cNvSpPr/>
          <p:nvPr/>
        </p:nvSpPr>
        <p:spPr>
          <a:xfrm>
            <a:off x="6614007" y="892921"/>
            <a:ext cx="4753464" cy="142510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8A2B6E-419E-B8B8-EC34-C008B4A97340}"/>
              </a:ext>
            </a:extLst>
          </p:cNvPr>
          <p:cNvSpPr/>
          <p:nvPr/>
        </p:nvSpPr>
        <p:spPr>
          <a:xfrm>
            <a:off x="6245310" y="1172880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BCD6E3E-2F94-A56B-AAE0-4B0D50B1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472" y="1195955"/>
            <a:ext cx="685326" cy="685326"/>
          </a:xfrm>
          <a:prstGeom prst="rect">
            <a:avLst/>
          </a:prstGeom>
        </p:spPr>
      </p:pic>
      <p:sp>
        <p:nvSpPr>
          <p:cNvPr id="15" name="CaixaDeTexto 22">
            <a:extLst>
              <a:ext uri="{FF2B5EF4-FFF2-40B4-BE49-F238E27FC236}">
                <a16:creationId xmlns:a16="http://schemas.microsoft.com/office/drawing/2014/main" id="{B44AF4E1-3E6B-D8A7-B9D4-924195EDCD67}"/>
              </a:ext>
            </a:extLst>
          </p:cNvPr>
          <p:cNvSpPr txBox="1"/>
          <p:nvPr/>
        </p:nvSpPr>
        <p:spPr>
          <a:xfrm>
            <a:off x="7156203" y="1021877"/>
            <a:ext cx="4052786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gente começou a discutir gênero com crianças, não só com público adolescente, porque a gente entende que aquele espaço ali do esporte é um espaço propício para discutir o respeito às diferenças.” 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(gestão, São Paulo)</a:t>
            </a: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AB3E9903-3313-935C-44D0-152B67306FF0}"/>
              </a:ext>
            </a:extLst>
          </p:cNvPr>
          <p:cNvSpPr/>
          <p:nvPr/>
        </p:nvSpPr>
        <p:spPr>
          <a:xfrm>
            <a:off x="6630169" y="2513338"/>
            <a:ext cx="4753464" cy="145900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5DF03A-A30D-EAFD-6879-A6C628DD407D}"/>
              </a:ext>
            </a:extLst>
          </p:cNvPr>
          <p:cNvSpPr/>
          <p:nvPr/>
        </p:nvSpPr>
        <p:spPr>
          <a:xfrm>
            <a:off x="6261472" y="2793296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6C5AEAA-29F8-DBBC-CC68-EF11E3F01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634" y="2816371"/>
            <a:ext cx="685326" cy="685326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FB2667B-E3D5-4819-CEFD-A400890EACC0}"/>
              </a:ext>
            </a:extLst>
          </p:cNvPr>
          <p:cNvSpPr txBox="1"/>
          <p:nvPr/>
        </p:nvSpPr>
        <p:spPr>
          <a:xfrm>
            <a:off x="7172365" y="2654559"/>
            <a:ext cx="4211268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“De todos os programas, acho que foi umas das coisas mais importantes que a Gol de Letra fez (debates sobre machismo, homofobia e </a:t>
            </a:r>
            <a:r>
              <a:rPr lang="pt-BR" sz="1400" err="1">
                <a:latin typeface="Calibri" panose="020F0502020204030204" pitchFamily="34" charset="0"/>
                <a:cs typeface="Times New Roman" pitchFamily="18"/>
              </a:rPr>
              <a:t>DST´s</a:t>
            </a: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). Até mais do que o esporte. (...) A minha mãe não sentava comigo e conversava  sobre esses assuntos”.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545FAA08-9B85-E23A-56AD-06E7BA18E005}"/>
              </a:ext>
            </a:extLst>
          </p:cNvPr>
          <p:cNvSpPr/>
          <p:nvPr/>
        </p:nvSpPr>
        <p:spPr>
          <a:xfrm>
            <a:off x="6614007" y="4229392"/>
            <a:ext cx="4753464" cy="104195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A24ABF-B4E2-7F5A-6E37-904759B7C6DE}"/>
              </a:ext>
            </a:extLst>
          </p:cNvPr>
          <p:cNvSpPr/>
          <p:nvPr/>
        </p:nvSpPr>
        <p:spPr>
          <a:xfrm>
            <a:off x="6245310" y="4388324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FE0910B-270F-D018-D5B5-AAA66A09B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472" y="4411399"/>
            <a:ext cx="685326" cy="68532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782901F-CEB1-D845-D297-D254C17CC09E}"/>
              </a:ext>
            </a:extLst>
          </p:cNvPr>
          <p:cNvSpPr txBox="1"/>
          <p:nvPr/>
        </p:nvSpPr>
        <p:spPr>
          <a:xfrm>
            <a:off x="7156203" y="4370613"/>
            <a:ext cx="405278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passagem pra adolescência ficou mais leve, a gente entendia as transformações, as coisas que a gente estava sentindo.”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89E3A02F-6196-1D5E-D2CD-430484C3C33B}"/>
              </a:ext>
            </a:extLst>
          </p:cNvPr>
          <p:cNvSpPr/>
          <p:nvPr/>
        </p:nvSpPr>
        <p:spPr>
          <a:xfrm>
            <a:off x="7263654" y="2790263"/>
            <a:ext cx="3870511" cy="257511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423;p17">
            <a:extLst>
              <a:ext uri="{FF2B5EF4-FFF2-40B4-BE49-F238E27FC236}">
                <a16:creationId xmlns:a16="http://schemas.microsoft.com/office/drawing/2014/main" id="{57F1FC70-6B4C-B1B0-8D96-3A6FE589CBB5}"/>
              </a:ext>
            </a:extLst>
          </p:cNvPr>
          <p:cNvSpPr txBox="1"/>
          <p:nvPr/>
        </p:nvSpPr>
        <p:spPr>
          <a:xfrm>
            <a:off x="2497722" y="2975416"/>
            <a:ext cx="1717932" cy="400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Acolhimento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C1C7ED-F057-0AB0-90FA-E0CFB434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32" y="3013613"/>
            <a:ext cx="946289" cy="946289"/>
          </a:xfrm>
          <a:prstGeom prst="rect">
            <a:avLst/>
          </a:prstGeom>
        </p:spPr>
      </p:pic>
      <p:sp>
        <p:nvSpPr>
          <p:cNvPr id="20" name="Google Shape;423;p17">
            <a:extLst>
              <a:ext uri="{FF2B5EF4-FFF2-40B4-BE49-F238E27FC236}">
                <a16:creationId xmlns:a16="http://schemas.microsoft.com/office/drawing/2014/main" id="{18BB3590-BED0-3337-4F5E-63413D3CC4A3}"/>
              </a:ext>
            </a:extLst>
          </p:cNvPr>
          <p:cNvSpPr txBox="1"/>
          <p:nvPr/>
        </p:nvSpPr>
        <p:spPr>
          <a:xfrm>
            <a:off x="1854757" y="1197822"/>
            <a:ext cx="2448302" cy="4616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Criação de laços</a:t>
            </a:r>
          </a:p>
        </p:txBody>
      </p:sp>
      <p:sp>
        <p:nvSpPr>
          <p:cNvPr id="21" name="CaixaDeTexto 6">
            <a:extLst>
              <a:ext uri="{FF2B5EF4-FFF2-40B4-BE49-F238E27FC236}">
                <a16:creationId xmlns:a16="http://schemas.microsoft.com/office/drawing/2014/main" id="{9098745D-7C13-A7AE-BF23-1854A238B5D5}"/>
              </a:ext>
            </a:extLst>
          </p:cNvPr>
          <p:cNvSpPr txBox="1"/>
          <p:nvPr/>
        </p:nvSpPr>
        <p:spPr>
          <a:xfrm>
            <a:off x="1986005" y="1644017"/>
            <a:ext cx="899351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 Gol de Letra demonstra ser para os entrevistados, acima de tudo, </a:t>
            </a: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um local onde criam-se laços, onde as crianças e jovens sentem-se acolhidos  e pertencentes.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Inúmeras vezes a relação com a organização  é comparada a uma relação familiar ao decorrer das entrevistas.</a:t>
            </a:r>
          </a:p>
        </p:txBody>
      </p:sp>
      <p:sp>
        <p:nvSpPr>
          <p:cNvPr id="22" name="CaixaDeTexto 11">
            <a:extLst>
              <a:ext uri="{FF2B5EF4-FFF2-40B4-BE49-F238E27FC236}">
                <a16:creationId xmlns:a16="http://schemas.microsoft.com/office/drawing/2014/main" id="{F0E1492B-A643-8441-3E28-6214330F7FDB}"/>
              </a:ext>
            </a:extLst>
          </p:cNvPr>
          <p:cNvSpPr txBox="1"/>
          <p:nvPr/>
        </p:nvSpPr>
        <p:spPr>
          <a:xfrm>
            <a:off x="2582458" y="3375484"/>
            <a:ext cx="4171346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 espaço da Gol de Letra, é tido como </a:t>
            </a: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um lugar de segurança e acolhimento,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especialmente devido a relação com os funcionários. 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As relações de afeto marcam com muita força os beneficiários e os funcionários. Participantes relatam que a Gol de Letra ocupava um lugar de acolhimento que eles não encontravam em nenhum outro lugar.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E8E9C3DE-75A2-BEA1-CF56-3A6998C1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68" y="1350650"/>
            <a:ext cx="946289" cy="946289"/>
          </a:xfrm>
          <a:prstGeom prst="rect">
            <a:avLst/>
          </a:prstGeom>
        </p:spPr>
      </p:pic>
      <p:sp>
        <p:nvSpPr>
          <p:cNvPr id="27" name="CaixaDeTexto 3">
            <a:extLst>
              <a:ext uri="{FF2B5EF4-FFF2-40B4-BE49-F238E27FC236}">
                <a16:creationId xmlns:a16="http://schemas.microsoft.com/office/drawing/2014/main" id="{2057D187-82F8-91A9-56AD-878113B26FC0}"/>
              </a:ext>
            </a:extLst>
          </p:cNvPr>
          <p:cNvSpPr txBox="1"/>
          <p:nvPr/>
        </p:nvSpPr>
        <p:spPr>
          <a:xfrm>
            <a:off x="931591" y="636019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Impactos de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Primeiro nível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41D1804-70FF-A490-C9E7-6C4D92D62FF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942077" y="3959902"/>
            <a:ext cx="0" cy="289809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áfico 13" descr="Conexões com preenchimento sólido">
            <a:extLst>
              <a:ext uri="{FF2B5EF4-FFF2-40B4-BE49-F238E27FC236}">
                <a16:creationId xmlns:a16="http://schemas.microsoft.com/office/drawing/2014/main" id="{FCE1CE4E-736A-52C4-007D-F72679E1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0729" y="1528137"/>
            <a:ext cx="642780" cy="6427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Gráfico 14" descr="Perguntas com preenchimento sólido">
            <a:extLst>
              <a:ext uri="{FF2B5EF4-FFF2-40B4-BE49-F238E27FC236}">
                <a16:creationId xmlns:a16="http://schemas.microsoft.com/office/drawing/2014/main" id="{00DF9B0C-25D5-324E-3FDF-76C5C7A91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57489" y="3232932"/>
            <a:ext cx="555726" cy="5557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CaixaDeTexto 2">
            <a:extLst>
              <a:ext uri="{FF2B5EF4-FFF2-40B4-BE49-F238E27FC236}">
                <a16:creationId xmlns:a16="http://schemas.microsoft.com/office/drawing/2014/main" id="{68568919-2813-8F82-BFA5-B3CD91438ED7}"/>
              </a:ext>
            </a:extLst>
          </p:cNvPr>
          <p:cNvSpPr txBox="1"/>
          <p:nvPr/>
        </p:nvSpPr>
        <p:spPr>
          <a:xfrm>
            <a:off x="2545409" y="5867800"/>
            <a:ext cx="3815046" cy="4702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49.Sobre acolhimento e inclusão, como você se sentiu nas atividades praticadas nos projetos da 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?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= 423 – base total)</a:t>
            </a:r>
            <a:endParaRPr lang="en-US" sz="11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33" name="CaixaDeTexto 17">
            <a:extLst>
              <a:ext uri="{FF2B5EF4-FFF2-40B4-BE49-F238E27FC236}">
                <a16:creationId xmlns:a16="http://schemas.microsoft.com/office/drawing/2014/main" id="{1C6EF410-A378-FC79-3061-2B75D7A08F92}"/>
              </a:ext>
            </a:extLst>
          </p:cNvPr>
          <p:cNvSpPr txBox="1"/>
          <p:nvPr/>
        </p:nvSpPr>
        <p:spPr>
          <a:xfrm>
            <a:off x="7597081" y="3163584"/>
            <a:ext cx="3471083" cy="1478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6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89% </a:t>
            </a:r>
            <a:r>
              <a:rPr lang="pt-BR" sz="2400" b="1" cap="all" spc="-100">
                <a:latin typeface="Calibri" panose="020F0502020204030204" pitchFamily="34" charset="0"/>
              </a:rPr>
              <a:t>dos respondentes 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sentiu-se acolhido </a:t>
            </a:r>
            <a:r>
              <a:rPr lang="pt-BR" sz="2400" b="1" cap="all" spc="-100">
                <a:latin typeface="Calibri" panose="020F0502020204030204" pitchFamily="34" charset="0"/>
              </a:rPr>
              <a:t/>
            </a:r>
            <a:br>
              <a:rPr lang="pt-BR" sz="2400" b="1" cap="all" spc="-100">
                <a:latin typeface="Calibri" panose="020F0502020204030204" pitchFamily="34" charset="0"/>
              </a:rPr>
            </a:br>
            <a:r>
              <a:rPr lang="pt-BR" sz="2400" b="1" cap="all" spc="-100">
                <a:latin typeface="Calibri" panose="020F0502020204030204" pitchFamily="34" charset="0"/>
              </a:rPr>
              <a:t>nas atividades da Gol </a:t>
            </a:r>
            <a:br>
              <a:rPr lang="pt-BR" sz="2400" b="1" cap="all" spc="-100">
                <a:latin typeface="Calibri" panose="020F0502020204030204" pitchFamily="34" charset="0"/>
              </a:rPr>
            </a:br>
            <a:r>
              <a:rPr lang="pt-BR" sz="2400" b="1" cap="all" spc="-100">
                <a:latin typeface="Calibri" panose="020F0502020204030204" pitchFamily="34" charset="0"/>
              </a:rPr>
              <a:t>de Letra  </a:t>
            </a:r>
          </a:p>
        </p:txBody>
      </p:sp>
      <p:sp>
        <p:nvSpPr>
          <p:cNvPr id="34" name="CaixaDeTexto 5">
            <a:extLst>
              <a:ext uri="{FF2B5EF4-FFF2-40B4-BE49-F238E27FC236}">
                <a16:creationId xmlns:a16="http://schemas.microsoft.com/office/drawing/2014/main" id="{5F338F44-4A52-963A-B98B-0596E409D3B0}"/>
              </a:ext>
            </a:extLst>
          </p:cNvPr>
          <p:cNvSpPr txBox="1"/>
          <p:nvPr/>
        </p:nvSpPr>
        <p:spPr>
          <a:xfrm>
            <a:off x="7597081" y="4626666"/>
            <a:ext cx="3352582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 i="1" cap="all">
                <a:solidFill>
                  <a:srgbClr val="76717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*soma dos que responderam “bastante acolhidos” e “plenamente acolhidos”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0">
    <p:bg>
      <p:bgPr>
        <a:solidFill>
          <a:srgbClr val="2EA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DB4712A4-08CE-B864-683D-63E3BCA9C6AE}"/>
              </a:ext>
            </a:extLst>
          </p:cNvPr>
          <p:cNvSpPr txBox="1"/>
          <p:nvPr/>
        </p:nvSpPr>
        <p:spPr>
          <a:xfrm>
            <a:off x="3030900" y="1922546"/>
            <a:ext cx="7538486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“O que faz ele (PARTICIPANTE) se sentir ouvido é ele ser amado. Uma coisa é amar um aluno que vem do anglo-americano, a outra é o que vem da comunidade, </a:t>
            </a:r>
            <a:r>
              <a:rPr lang="pt-BR" sz="2400" b="1" cap="all" spc="-100">
                <a:solidFill>
                  <a:srgbClr val="223E4F"/>
                </a:solidFill>
                <a:latin typeface="Calibri" panose="020F0502020204030204" pitchFamily="34" charset="0"/>
              </a:rPr>
              <a:t>que vai errar, voltar 20 vezes, que você precisa pegar na mão, conduzir. </a:t>
            </a: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Consigo entender, ter empatia, me colocar no local e orientar dentro do prisma que ele tem. E conseguir fazer com que o negócio ande.”</a:t>
            </a:r>
            <a:endParaRPr lang="en-US" sz="2400" b="1" cap="all" spc="-1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CE02C69C-7C73-8908-839B-42E79078A423}"/>
              </a:ext>
            </a:extLst>
          </p:cNvPr>
          <p:cNvSpPr txBox="1"/>
          <p:nvPr/>
        </p:nvSpPr>
        <p:spPr>
          <a:xfrm>
            <a:off x="3030900" y="4969534"/>
            <a:ext cx="332283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>
                <a:solidFill>
                  <a:srgbClr val="223E4F"/>
                </a:solidFill>
                <a:latin typeface="Calibri" panose="020F0502020204030204" pitchFamily="34" charset="0"/>
              </a:rPr>
              <a:t>Educador, Rio de Janeiro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B9B4E25-46FE-2689-AB32-75AD9E2BDF07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60DE716-BEC0-9CD8-F210-D0CA55A1BADD}"/>
              </a:ext>
            </a:extLst>
          </p:cNvPr>
          <p:cNvSpPr/>
          <p:nvPr/>
        </p:nvSpPr>
        <p:spPr>
          <a:xfrm>
            <a:off x="1911998" y="2622346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1F1D123-42A9-9570-78F7-3DBAAEE8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97" y="2658645"/>
            <a:ext cx="823389" cy="82338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>
            <a:extLst>
              <a:ext uri="{FF2B5EF4-FFF2-40B4-BE49-F238E27FC236}">
                <a16:creationId xmlns:a16="http://schemas.microsoft.com/office/drawing/2014/main" id="{F84DB66D-C80A-4C46-DFE3-CE54343E9098}"/>
              </a:ext>
            </a:extLst>
          </p:cNvPr>
          <p:cNvSpPr txBox="1"/>
          <p:nvPr/>
        </p:nvSpPr>
        <p:spPr>
          <a:xfrm>
            <a:off x="1936179" y="2154814"/>
            <a:ext cx="3985134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Dentre as razões para que a Gol de Letra ocupe esse lugar de acolhimento está </a:t>
            </a:r>
            <a:r>
              <a:rPr lang="pt-BR" sz="1400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relação de escuta  que a organização possui com os participantes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. Na Gol de Letra participantes se sentiam ouvidos, algo que eles relatam não sentir na escola ou em casa.  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05E3ECB1-2317-24BA-8656-34E9FA04DF90}"/>
              </a:ext>
            </a:extLst>
          </p:cNvPr>
          <p:cNvSpPr txBox="1"/>
          <p:nvPr/>
        </p:nvSpPr>
        <p:spPr>
          <a:xfrm>
            <a:off x="1936179" y="1745635"/>
            <a:ext cx="219206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Ambiente de escuta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8936178-C17F-777C-83B6-0D75E3338AC3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B3486CBE-8DEC-D1A8-818B-95BB9298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963487"/>
            <a:ext cx="998604" cy="998604"/>
          </a:xfrm>
          <a:prstGeom prst="rect">
            <a:avLst/>
          </a:prstGeom>
        </p:spPr>
      </p:pic>
      <p:sp>
        <p:nvSpPr>
          <p:cNvPr id="16" name="CaixaDeTexto 3">
            <a:extLst>
              <a:ext uri="{FF2B5EF4-FFF2-40B4-BE49-F238E27FC236}">
                <a16:creationId xmlns:a16="http://schemas.microsoft.com/office/drawing/2014/main" id="{30E12AD3-4C72-859E-EAB5-442C8E768640}"/>
              </a:ext>
            </a:extLst>
          </p:cNvPr>
          <p:cNvSpPr txBox="1"/>
          <p:nvPr/>
        </p:nvSpPr>
        <p:spPr>
          <a:xfrm>
            <a:off x="1872330" y="1231484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Acolhimento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Gráfico 1" descr="Perguntas com preenchimento sólido">
            <a:extLst>
              <a:ext uri="{FF2B5EF4-FFF2-40B4-BE49-F238E27FC236}">
                <a16:creationId xmlns:a16="http://schemas.microsoft.com/office/drawing/2014/main" id="{4A8E6777-261F-BC68-1EB9-B3D5948D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0759" y="1150833"/>
            <a:ext cx="594802" cy="5948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aixaDeTexto 8">
            <a:extLst>
              <a:ext uri="{FF2B5EF4-FFF2-40B4-BE49-F238E27FC236}">
                <a16:creationId xmlns:a16="http://schemas.microsoft.com/office/drawing/2014/main" id="{64FBAD83-F0B4-AE6E-4C93-26FC387BB112}"/>
              </a:ext>
            </a:extLst>
          </p:cNvPr>
          <p:cNvSpPr txBox="1"/>
          <p:nvPr/>
        </p:nvSpPr>
        <p:spPr>
          <a:xfrm>
            <a:off x="1936179" y="3978908"/>
            <a:ext cx="3985134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Participantes se sentem à vontade para pedir conselhos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orientações e conversar sobre temas que eles não conversam em casa.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Os próprios pais conseguem observar, e veem como positiva, essa relação de proximidade que às vezes atinge áreas para além das atingidas em casa ou com amigos.</a:t>
            </a:r>
          </a:p>
        </p:txBody>
      </p:sp>
      <p:sp>
        <p:nvSpPr>
          <p:cNvPr id="20" name="CaixaDeTexto 9">
            <a:extLst>
              <a:ext uri="{FF2B5EF4-FFF2-40B4-BE49-F238E27FC236}">
                <a16:creationId xmlns:a16="http://schemas.microsoft.com/office/drawing/2014/main" id="{FD957025-2833-4883-D8EE-19675962C67D}"/>
              </a:ext>
            </a:extLst>
          </p:cNvPr>
          <p:cNvSpPr txBox="1"/>
          <p:nvPr/>
        </p:nvSpPr>
        <p:spPr>
          <a:xfrm>
            <a:off x="1936179" y="3609576"/>
            <a:ext cx="219206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Relação familiar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have Direita 21">
            <a:extLst>
              <a:ext uri="{FF2B5EF4-FFF2-40B4-BE49-F238E27FC236}">
                <a16:creationId xmlns:a16="http://schemas.microsoft.com/office/drawing/2014/main" id="{1B9C5655-8043-339D-4C58-762567AB4390}"/>
              </a:ext>
            </a:extLst>
          </p:cNvPr>
          <p:cNvSpPr/>
          <p:nvPr/>
        </p:nvSpPr>
        <p:spPr>
          <a:xfrm>
            <a:off x="6096000" y="2460810"/>
            <a:ext cx="592951" cy="2918013"/>
          </a:xfrm>
          <a:custGeom>
            <a:avLst>
              <a:gd name="f12" fmla="val 8333"/>
              <a:gd name="f13" fmla="val 66468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66468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2EAAD9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004D99"/>
              </a:solidFill>
              <a:latin typeface="Calibri"/>
            </a:endParaRPr>
          </a:p>
        </p:txBody>
      </p:sp>
      <p:sp>
        <p:nvSpPr>
          <p:cNvPr id="22" name="CaixaDeTexto 20">
            <a:extLst>
              <a:ext uri="{FF2B5EF4-FFF2-40B4-BE49-F238E27FC236}">
                <a16:creationId xmlns:a16="http://schemas.microsoft.com/office/drawing/2014/main" id="{751E5B56-501B-7059-C679-403131D23233}"/>
              </a:ext>
            </a:extLst>
          </p:cNvPr>
          <p:cNvSpPr txBox="1"/>
          <p:nvPr/>
        </p:nvSpPr>
        <p:spPr>
          <a:xfrm>
            <a:off x="6447819" y="4122620"/>
            <a:ext cx="5278016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Essa relação ultrapassa o tempo em que os participantes são beneficiários, de maneira que muitos mantem contato com o espaço e os funcionários mesmo após suas participações nos programas.</a:t>
            </a:r>
          </a:p>
        </p:txBody>
      </p:sp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B1C7C505-6972-8F6D-FACA-C609CABB06F1}"/>
              </a:ext>
            </a:extLst>
          </p:cNvPr>
          <p:cNvSpPr/>
          <p:nvPr/>
        </p:nvSpPr>
        <p:spPr>
          <a:xfrm>
            <a:off x="7114821" y="923783"/>
            <a:ext cx="4123580" cy="863327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8BB29B5-427A-D302-3204-17C67B2031BF}"/>
              </a:ext>
            </a:extLst>
          </p:cNvPr>
          <p:cNvSpPr/>
          <p:nvPr/>
        </p:nvSpPr>
        <p:spPr>
          <a:xfrm>
            <a:off x="6844842" y="1055171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12727E7-1B55-4CF5-1899-08B6C7944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58" y="1078246"/>
            <a:ext cx="540123" cy="540123"/>
          </a:xfrm>
          <a:prstGeom prst="rect">
            <a:avLst/>
          </a:prstGeom>
        </p:spPr>
      </p:pic>
      <p:sp>
        <p:nvSpPr>
          <p:cNvPr id="38" name="CaixaDeTexto 22">
            <a:extLst>
              <a:ext uri="{FF2B5EF4-FFF2-40B4-BE49-F238E27FC236}">
                <a16:creationId xmlns:a16="http://schemas.microsoft.com/office/drawing/2014/main" id="{5434731D-19DE-BD77-2380-0144CA3CC6A1}"/>
              </a:ext>
            </a:extLst>
          </p:cNvPr>
          <p:cNvSpPr txBox="1"/>
          <p:nvPr/>
        </p:nvSpPr>
        <p:spPr>
          <a:xfrm>
            <a:off x="7508123" y="1008787"/>
            <a:ext cx="352083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“Parece que eles preenchiam essa falta que tinha em casa, não só pelo carinho e afeto, mas pela conversa, a maneira de ensinar e instruir.” </a:t>
            </a:r>
            <a:r>
              <a:rPr lang="pt-BR" sz="1200" b="1">
                <a:latin typeface="Calibri" panose="020F0502020204030204" pitchFamily="34" charset="0"/>
                <a:cs typeface="Times New Roman" pitchFamily="18"/>
              </a:rPr>
              <a:t> </a:t>
            </a:r>
            <a:r>
              <a:rPr lang="pt-BR" sz="12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A29A8387-F352-E04D-87A4-E01CF289B301}"/>
              </a:ext>
            </a:extLst>
          </p:cNvPr>
          <p:cNvSpPr/>
          <p:nvPr/>
        </p:nvSpPr>
        <p:spPr>
          <a:xfrm>
            <a:off x="7114821" y="1952483"/>
            <a:ext cx="4170646" cy="101773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B100DBB-0BEB-C67A-C72A-17FD2B611EC9}"/>
              </a:ext>
            </a:extLst>
          </p:cNvPr>
          <p:cNvSpPr/>
          <p:nvPr/>
        </p:nvSpPr>
        <p:spPr>
          <a:xfrm>
            <a:off x="6844842" y="2083871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66A9B920-1D10-4802-8C2F-1C83E7E65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58" y="2106946"/>
            <a:ext cx="540123" cy="540123"/>
          </a:xfrm>
          <a:prstGeom prst="rect">
            <a:avLst/>
          </a:prstGeom>
        </p:spPr>
      </p:pic>
      <p:sp>
        <p:nvSpPr>
          <p:cNvPr id="42" name="CaixaDeTexto 22">
            <a:extLst>
              <a:ext uri="{FF2B5EF4-FFF2-40B4-BE49-F238E27FC236}">
                <a16:creationId xmlns:a16="http://schemas.microsoft.com/office/drawing/2014/main" id="{EE873750-6E64-EFE9-4F6F-ECB8F6B698F9}"/>
              </a:ext>
            </a:extLst>
          </p:cNvPr>
          <p:cNvSpPr txBox="1"/>
          <p:nvPr/>
        </p:nvSpPr>
        <p:spPr>
          <a:xfrm>
            <a:off x="7508123" y="2037487"/>
            <a:ext cx="359580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“A gente era cuidado com muito zelo, era muito legal, muito forte. Não é à toa que a gente tem contato até hoje. Foi literalmente pra vida. O projeto acabou a gente continuou frequentando a casa.”</a:t>
            </a:r>
            <a:r>
              <a:rPr lang="pt-BR" sz="12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 (egresso)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69FF6192-4B6C-84B4-F78A-52A206F1971C}"/>
              </a:ext>
            </a:extLst>
          </p:cNvPr>
          <p:cNvSpPr/>
          <p:nvPr/>
        </p:nvSpPr>
        <p:spPr>
          <a:xfrm>
            <a:off x="7114821" y="3102208"/>
            <a:ext cx="4170646" cy="73194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FE7D06-C8F3-B69A-567B-AF51E94F578B}"/>
              </a:ext>
            </a:extLst>
          </p:cNvPr>
          <p:cNvSpPr/>
          <p:nvPr/>
        </p:nvSpPr>
        <p:spPr>
          <a:xfrm>
            <a:off x="6844842" y="3178710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43D8D01F-C5F2-B2B9-5D8E-4642FC08A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58" y="3201785"/>
            <a:ext cx="540123" cy="540123"/>
          </a:xfrm>
          <a:prstGeom prst="rect">
            <a:avLst/>
          </a:prstGeom>
        </p:spPr>
      </p:pic>
      <p:sp>
        <p:nvSpPr>
          <p:cNvPr id="46" name="CaixaDeTexto 22">
            <a:extLst>
              <a:ext uri="{FF2B5EF4-FFF2-40B4-BE49-F238E27FC236}">
                <a16:creationId xmlns:a16="http://schemas.microsoft.com/office/drawing/2014/main" id="{023AAABA-0E95-398C-66A6-31294F451440}"/>
              </a:ext>
            </a:extLst>
          </p:cNvPr>
          <p:cNvSpPr txBox="1"/>
          <p:nvPr/>
        </p:nvSpPr>
        <p:spPr>
          <a:xfrm>
            <a:off x="7508123" y="3233595"/>
            <a:ext cx="321929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“Eles(filhos) procuram aqui pra desabafar. Comigo ela não fala muito.”</a:t>
            </a:r>
            <a:r>
              <a:rPr lang="pt-BR" sz="12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 (grupo de mães)</a:t>
            </a:r>
          </a:p>
        </p:txBody>
      </p:sp>
    </p:spTree>
    <p:extLst>
      <p:ext uri="{BB962C8B-B14F-4D97-AF65-F5344CB8AC3E}">
        <p14:creationId xmlns:p14="http://schemas.microsoft.com/office/powerpoint/2010/main" val="1444014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0">
    <p:bg>
      <p:bgPr>
        <a:solidFill>
          <a:srgbClr val="2EA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7">
            <a:extLst>
              <a:ext uri="{FF2B5EF4-FFF2-40B4-BE49-F238E27FC236}">
                <a16:creationId xmlns:a16="http://schemas.microsoft.com/office/drawing/2014/main" id="{397859E0-E74E-1C09-7DD7-6C8F973D7086}"/>
              </a:ext>
            </a:extLst>
          </p:cNvPr>
          <p:cNvSpPr txBox="1"/>
          <p:nvPr/>
        </p:nvSpPr>
        <p:spPr>
          <a:xfrm>
            <a:off x="6884895" y="4939664"/>
            <a:ext cx="234651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cap="all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, Rio de Janeiro 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82ECCAF2-E846-85A5-7ABC-20BC925444B7}"/>
              </a:ext>
            </a:extLst>
          </p:cNvPr>
          <p:cNvSpPr txBox="1"/>
          <p:nvPr/>
        </p:nvSpPr>
        <p:spPr>
          <a:xfrm>
            <a:off x="1273465" y="1800343"/>
            <a:ext cx="4130344" cy="3139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Com a sede ainda em </a:t>
            </a:r>
            <a:r>
              <a:rPr lang="pt-BR" b="1" cap="all" err="1">
                <a:solidFill>
                  <a:srgbClr val="FFFFFF"/>
                </a:solidFill>
                <a:latin typeface="Calibri" panose="020F0502020204030204" pitchFamily="34" charset="0"/>
              </a:rPr>
              <a:t>niterÓI</a:t>
            </a: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, a Gol de Letra recebeu </a:t>
            </a:r>
            <a:r>
              <a:rPr lang="pt-BR" b="1" cap="all" err="1">
                <a:solidFill>
                  <a:srgbClr val="FFFFFF"/>
                </a:solidFill>
                <a:latin typeface="Calibri" panose="020F0502020204030204" pitchFamily="34" charset="0"/>
              </a:rPr>
              <a:t>famíliaS</a:t>
            </a: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 muito </a:t>
            </a:r>
            <a:r>
              <a:rPr lang="pt-BR" b="1" cap="all" err="1">
                <a:solidFill>
                  <a:srgbClr val="FFFFFF"/>
                </a:solidFill>
                <a:latin typeface="Calibri" panose="020F0502020204030204" pitchFamily="34" charset="0"/>
              </a:rPr>
              <a:t>vulneráveIS</a:t>
            </a: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, crianças quase em situação de rua, com pouca capacidade de atenção e comportamento agressivo.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Um dia, eles deixaram de aparecer.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Anos depois um menino, em condição de rua,  apareceu na sede </a:t>
            </a:r>
            <a:r>
              <a:rPr lang="pt-BR" b="1" cap="all" err="1">
                <a:solidFill>
                  <a:srgbClr val="FFFFFF"/>
                </a:solidFill>
                <a:latin typeface="Calibri" panose="020F0502020204030204" pitchFamily="34" charset="0"/>
              </a:rPr>
              <a:t>dA</a:t>
            </a:r>
            <a:r>
              <a:rPr lang="pt-BR" b="1" cap="all">
                <a:solidFill>
                  <a:srgbClr val="FFFFFF"/>
                </a:solidFill>
                <a:latin typeface="Calibri" panose="020F0502020204030204" pitchFamily="34" charset="0"/>
              </a:rPr>
              <a:t> Gol de Letra e pediu que chamassem o coordenador.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130F9A-5FD8-BFF1-33E4-D5100F0EEC38}"/>
              </a:ext>
            </a:extLst>
          </p:cNvPr>
          <p:cNvSpPr txBox="1"/>
          <p:nvPr/>
        </p:nvSpPr>
        <p:spPr>
          <a:xfrm>
            <a:off x="6837829" y="1769565"/>
            <a:ext cx="4148413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“Quando cheguei, demorei pra reconhecer, perguntei como ele </a:t>
            </a:r>
            <a:r>
              <a:rPr lang="pt-BR" sz="1400" err="1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tava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falei o que você tá fazendo aqui? E ele: </a:t>
            </a:r>
            <a:r>
              <a:rPr lang="pt-BR" sz="14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pt-B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saudade!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fico emocionado até agora. O cara ficou com saudade (....). A gente não conseguiu fazer o que tinha que fazer com esse menino e ele foi embora. Não sei se ele tá vivo, o que aconteceu, </a:t>
            </a:r>
            <a:r>
              <a:rPr lang="pt-B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alguma coisa ficou lá, sabe:? Porque ele voltou, 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precisava, ele </a:t>
            </a:r>
            <a:r>
              <a:rPr lang="pt-BR" sz="1400" err="1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tava</a:t>
            </a:r>
            <a:r>
              <a:rPr lang="pt-BR" sz="1400">
                <a:solidFill>
                  <a:srgbClr val="223E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rua, que é muito mais sedutora que uma instituição. Mas aquele menino, tinha alguma coisa nele. Por mais que a gente não tenha conseguido fazer. Aí você me pergunta: </a:t>
            </a:r>
            <a:r>
              <a:rPr lang="pt-B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isso é impacto? Eu acho que é. Talvez não seja o resultado que a gente imaginou ou queria pra ele, mas mexe.”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B70B919-4C54-8E3E-9C7D-26F69A39F64A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D0EF91-D9C0-7888-D19C-5DF690297EA0}"/>
              </a:ext>
            </a:extLst>
          </p:cNvPr>
          <p:cNvSpPr/>
          <p:nvPr/>
        </p:nvSpPr>
        <p:spPr>
          <a:xfrm>
            <a:off x="5651506" y="2622346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FDA220A-DA94-A565-14B4-6293EF18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05" y="2658645"/>
            <a:ext cx="823389" cy="82338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>
            <a:extLst>
              <a:ext uri="{FF2B5EF4-FFF2-40B4-BE49-F238E27FC236}">
                <a16:creationId xmlns:a16="http://schemas.microsoft.com/office/drawing/2014/main" id="{CA710E33-0E7B-0D81-4B77-748A2941AB67}"/>
              </a:ext>
            </a:extLst>
          </p:cNvPr>
          <p:cNvSpPr txBox="1"/>
          <p:nvPr/>
        </p:nvSpPr>
        <p:spPr>
          <a:xfrm>
            <a:off x="1874592" y="1781098"/>
            <a:ext cx="382023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_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Ações recorrentes que promovem protagonismo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como apresentações, contribuem para que os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participantes se sintam vistos  e importantes.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2EAAD9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_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Por serem apresentados a novas possibilidades de futuro,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participantes passam a se sentir mais capazes.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2EAAD9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_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O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tratamento de acolhimento, carinho e validação  dos funcionários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da Gol de Letra é muito importante para que os participantes desenvolvam sua própria autoestima.</a:t>
            </a:r>
            <a:endParaRPr lang="pt-BR" sz="1600">
              <a:solidFill>
                <a:srgbClr val="000000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40C0047-E3AC-464F-49D8-6ED44F884022}"/>
              </a:ext>
            </a:extLst>
          </p:cNvPr>
          <p:cNvSpPr txBox="1"/>
          <p:nvPr/>
        </p:nvSpPr>
        <p:spPr>
          <a:xfrm>
            <a:off x="6650367" y="720946"/>
            <a:ext cx="4369492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Observa-se um ganho de autoestima </a:t>
            </a:r>
            <a:r>
              <a:rPr lang="pt-BR" sz="2000" b="1" cap="all" spc="-100">
                <a:latin typeface="Calibri" panose="020F0502020204030204" pitchFamily="34" charset="0"/>
              </a:rPr>
              <a:t>após a passagem </a:t>
            </a:r>
            <a:r>
              <a:rPr lang="pt-BR" sz="2000" b="1" cap="all" spc="-100" err="1">
                <a:latin typeface="Calibri" panose="020F0502020204030204" pitchFamily="34" charset="0"/>
              </a:rPr>
              <a:t>pelA</a:t>
            </a:r>
            <a:r>
              <a:rPr lang="pt-BR" sz="2000" b="1" cap="all" spc="-100">
                <a:latin typeface="Calibri" panose="020F0502020204030204" pitchFamily="34" charset="0"/>
              </a:rPr>
              <a:t> Gol de Letra como um dos </a:t>
            </a:r>
            <a:r>
              <a:rPr lang="pt-BR" sz="2000" b="1" cap="all" spc="-100" err="1">
                <a:solidFill>
                  <a:srgbClr val="2EAAD9"/>
                </a:solidFill>
                <a:latin typeface="Calibri" panose="020F0502020204030204" pitchFamily="34" charset="0"/>
              </a:rPr>
              <a:t>resultadoS</a:t>
            </a: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 das ações e do tratamento que os PARTICIPANTES recebem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E37D642-9EE7-1154-D1E2-D1285D00FDE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2B6E76E4-CA69-5BAA-A3BB-D87243E19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963487"/>
            <a:ext cx="998604" cy="998604"/>
          </a:xfrm>
          <a:prstGeom prst="rect">
            <a:avLst/>
          </a:prstGeom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1A277C2C-15C4-6277-DBBB-1B1964938593}"/>
              </a:ext>
            </a:extLst>
          </p:cNvPr>
          <p:cNvSpPr txBox="1"/>
          <p:nvPr/>
        </p:nvSpPr>
        <p:spPr>
          <a:xfrm>
            <a:off x="1872330" y="1231484"/>
            <a:ext cx="388960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Autoestima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Gráfico 1" descr="Lâmpada e engrenagem estrutura de tópicos">
            <a:extLst>
              <a:ext uri="{FF2B5EF4-FFF2-40B4-BE49-F238E27FC236}">
                <a16:creationId xmlns:a16="http://schemas.microsoft.com/office/drawing/2014/main" id="{16A8DA70-4AA4-10D2-5829-3A453A4B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2108" y="1122182"/>
            <a:ext cx="680267" cy="6802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0ACF251-1F32-2B17-A029-4EC68D8ABA7F}"/>
              </a:ext>
            </a:extLst>
          </p:cNvPr>
          <p:cNvSpPr/>
          <p:nvPr/>
        </p:nvSpPr>
        <p:spPr>
          <a:xfrm>
            <a:off x="6691957" y="2643688"/>
            <a:ext cx="4547053" cy="122521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9F6F60-82F8-30BB-2816-CB68962E2A81}"/>
              </a:ext>
            </a:extLst>
          </p:cNvPr>
          <p:cNvSpPr/>
          <p:nvPr/>
        </p:nvSpPr>
        <p:spPr>
          <a:xfrm>
            <a:off x="6323260" y="2923646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1B1551B-0842-03B8-8135-AEAF9B90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422" y="2946721"/>
            <a:ext cx="685326" cy="685326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7D6A1C27-5531-5E81-1808-32A8DD393129}"/>
              </a:ext>
            </a:extLst>
          </p:cNvPr>
          <p:cNvSpPr txBox="1"/>
          <p:nvPr/>
        </p:nvSpPr>
        <p:spPr>
          <a:xfrm>
            <a:off x="7085260" y="2772643"/>
            <a:ext cx="405278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“E o sarau, que era o dia da apresentação em si das histórias, pessoal chegava até você e pedia um autógrafo, meio que você se sentia um autor” 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57E48FFD-AF97-B720-D555-D1348D232850}"/>
              </a:ext>
            </a:extLst>
          </p:cNvPr>
          <p:cNvSpPr/>
          <p:nvPr/>
        </p:nvSpPr>
        <p:spPr>
          <a:xfrm>
            <a:off x="6708119" y="4160432"/>
            <a:ext cx="4547053" cy="1225218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265956-091A-1BD5-AD42-6D4E0CC5388C}"/>
              </a:ext>
            </a:extLst>
          </p:cNvPr>
          <p:cNvSpPr/>
          <p:nvPr/>
        </p:nvSpPr>
        <p:spPr>
          <a:xfrm>
            <a:off x="6339422" y="4222313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899C9B1-F427-5BC8-F1B8-F85F6EAA2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584" y="4245388"/>
            <a:ext cx="685326" cy="68532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86DEBDB-74BA-F3D5-4B32-872347B2D3CF}"/>
              </a:ext>
            </a:extLst>
          </p:cNvPr>
          <p:cNvSpPr txBox="1"/>
          <p:nvPr/>
        </p:nvSpPr>
        <p:spPr>
          <a:xfrm>
            <a:off x="7117583" y="4326441"/>
            <a:ext cx="390227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“A Fundação sempre ajudou na questão da auto estima. Meu cabelo sempre foi volumoso e eu não gostava de usar assim, eu passava chapinha.” 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5">
            <a:extLst>
              <a:ext uri="{FF2B5EF4-FFF2-40B4-BE49-F238E27FC236}">
                <a16:creationId xmlns:a16="http://schemas.microsoft.com/office/drawing/2014/main" id="{6B0C3F9A-C815-C416-92A5-891484137BC0}"/>
              </a:ext>
            </a:extLst>
          </p:cNvPr>
          <p:cNvSpPr txBox="1"/>
          <p:nvPr/>
        </p:nvSpPr>
        <p:spPr>
          <a:xfrm>
            <a:off x="1845250" y="5731963"/>
            <a:ext cx="5128339" cy="600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67171"/>
                </a:solidFill>
                <a:latin typeface="Calibri"/>
              </a:rPr>
              <a:t>P15. Sobre a principal delas, quanto você se considera capaz de alcançar esse objetivo? (</a:t>
            </a:r>
            <a:r>
              <a:rPr lang="pt-BR" sz="1100" err="1">
                <a:solidFill>
                  <a:srgbClr val="767171"/>
                </a:solidFill>
                <a:latin typeface="Calibri"/>
              </a:rPr>
              <a:t>n</a:t>
            </a:r>
            <a:r>
              <a:rPr lang="pt-BR" sz="1100">
                <a:solidFill>
                  <a:srgbClr val="767171"/>
                </a:solidFill>
                <a:latin typeface="Calibri"/>
              </a:rPr>
              <a:t> = 280 – Projetos dos eixos “Crianças e Adolescentes” &amp; “Jovens”)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>
              <a:solidFill>
                <a:srgbClr val="767171"/>
              </a:solidFill>
              <a:latin typeface="Calibri"/>
            </a:endParaRPr>
          </a:p>
        </p:txBody>
      </p:sp>
      <p:graphicFrame>
        <p:nvGraphicFramePr>
          <p:cNvPr id="4" name="Gráfico 2">
            <a:extLst>
              <a:ext uri="{FF2B5EF4-FFF2-40B4-BE49-F238E27FC236}">
                <a16:creationId xmlns:a16="http://schemas.microsoft.com/office/drawing/2014/main" id="{FCFC9642-E515-BEBB-C3C7-71B16E383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815177"/>
              </p:ext>
            </p:extLst>
          </p:nvPr>
        </p:nvGraphicFramePr>
        <p:xfrm>
          <a:off x="5624156" y="1484661"/>
          <a:ext cx="5731824" cy="353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have Direita 17">
            <a:extLst>
              <a:ext uri="{FF2B5EF4-FFF2-40B4-BE49-F238E27FC236}">
                <a16:creationId xmlns:a16="http://schemas.microsoft.com/office/drawing/2014/main" id="{8B7F52DC-20F2-08B2-7972-B12444B0B785}"/>
              </a:ext>
            </a:extLst>
          </p:cNvPr>
          <p:cNvSpPr/>
          <p:nvPr/>
        </p:nvSpPr>
        <p:spPr>
          <a:xfrm rot="16200004">
            <a:off x="7018917" y="2424317"/>
            <a:ext cx="371475" cy="1149821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2EAA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20">
            <a:extLst>
              <a:ext uri="{FF2B5EF4-FFF2-40B4-BE49-F238E27FC236}">
                <a16:creationId xmlns:a16="http://schemas.microsoft.com/office/drawing/2014/main" id="{31F19285-D793-70BB-6DD7-B52180E3A32B}"/>
              </a:ext>
            </a:extLst>
          </p:cNvPr>
          <p:cNvSpPr txBox="1"/>
          <p:nvPr/>
        </p:nvSpPr>
        <p:spPr>
          <a:xfrm>
            <a:off x="6537773" y="2413375"/>
            <a:ext cx="399473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73%</a:t>
            </a:r>
            <a:endParaRPr lang="pt-BR" sz="1600" b="1" cap="all" spc="-100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3D17FCB6-EC3A-1E9B-7584-DA183734A75E}"/>
              </a:ext>
            </a:extLst>
          </p:cNvPr>
          <p:cNvSpPr txBox="1"/>
          <p:nvPr/>
        </p:nvSpPr>
        <p:spPr>
          <a:xfrm>
            <a:off x="1845250" y="1682231"/>
            <a:ext cx="3910587" cy="2633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34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latin typeface="Calibri" panose="020F0502020204030204" pitchFamily="34" charset="0"/>
              </a:rPr>
              <a:t>A grande maioria dos entrevistados </a:t>
            </a: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se sente capaz de conquistar seus objetivos</a:t>
            </a:r>
            <a:r>
              <a:rPr lang="pt-BR" sz="3200" b="1" cap="all" spc="-100">
                <a:latin typeface="Calibri" panose="020F0502020204030204" pitchFamily="34" charset="0"/>
              </a:rPr>
              <a:t> nos próximos anos </a:t>
            </a:r>
            <a:endParaRPr lang="pt-BR" sz="2000" b="1" cap="all" spc="-100">
              <a:latin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8DC4B35-0C2A-22E5-40E0-C4F33F27B92D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E4D0FCC-A879-4FDF-A9E4-35CED9FD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1682231"/>
            <a:ext cx="998604" cy="998604"/>
          </a:xfrm>
          <a:prstGeom prst="rect">
            <a:avLst/>
          </a:prstGeom>
        </p:spPr>
      </p:pic>
      <p:pic>
        <p:nvPicPr>
          <p:cNvPr id="6" name="Gráfico 29" descr="Inteligência artificial com preenchimento sólido">
            <a:extLst>
              <a:ext uri="{FF2B5EF4-FFF2-40B4-BE49-F238E27FC236}">
                <a16:creationId xmlns:a16="http://schemas.microsoft.com/office/drawing/2014/main" id="{959ADF9F-5EE8-B4E9-2166-8332B413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020" y="1857849"/>
            <a:ext cx="647367" cy="647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bg>
      <p:bgPr>
        <a:solidFill>
          <a:srgbClr val="2EA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8C580CAE-33D9-8FB6-F778-DDC90E8984B1}"/>
              </a:ext>
            </a:extLst>
          </p:cNvPr>
          <p:cNvSpPr txBox="1"/>
          <p:nvPr/>
        </p:nvSpPr>
        <p:spPr>
          <a:xfrm>
            <a:off x="2936771" y="4808169"/>
            <a:ext cx="242860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>
                <a:solidFill>
                  <a:srgbClr val="223E4F"/>
                </a:solidFill>
                <a:latin typeface="Calibri" panose="020F0502020204030204" pitchFamily="34" charset="0"/>
              </a:rPr>
              <a:t>Egresso , Rio de Janeiro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244FF7F8-B819-B754-45CB-37BD8B60A68A}"/>
              </a:ext>
            </a:extLst>
          </p:cNvPr>
          <p:cNvSpPr txBox="1"/>
          <p:nvPr/>
        </p:nvSpPr>
        <p:spPr>
          <a:xfrm>
            <a:off x="2936771" y="2130513"/>
            <a:ext cx="7673992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>
                <a:solidFill>
                  <a:srgbClr val="FFFFFF"/>
                </a:solidFill>
                <a:latin typeface="Calibri" panose="020F0502020204030204" pitchFamily="34" charset="0"/>
              </a:rPr>
              <a:t>“O Estevão te impulsionava, sabe? Tipo, eu não </a:t>
            </a:r>
            <a:r>
              <a:rPr lang="pt-BR" sz="2400" b="1" cap="all" err="1">
                <a:solidFill>
                  <a:srgbClr val="FFFFFF"/>
                </a:solidFill>
                <a:latin typeface="Calibri" panose="020F0502020204030204" pitchFamily="34" charset="0"/>
              </a:rPr>
              <a:t>tô</a:t>
            </a:r>
            <a:r>
              <a:rPr lang="pt-BR" sz="2400" b="1" cap="all">
                <a:solidFill>
                  <a:srgbClr val="FFFFFF"/>
                </a:solidFill>
                <a:latin typeface="Calibri" panose="020F0502020204030204" pitchFamily="34" charset="0"/>
              </a:rPr>
              <a:t> acreditando que eu sou inteligente e o Estevão falava </a:t>
            </a:r>
            <a:r>
              <a:rPr lang="pt-BR" sz="2400" b="1" cap="all">
                <a:solidFill>
                  <a:srgbClr val="223E4F"/>
                </a:solidFill>
                <a:latin typeface="Calibri" panose="020F0502020204030204" pitchFamily="34" charset="0"/>
              </a:rPr>
              <a:t>‘vai, você consegue, você é inteligente’</a:t>
            </a:r>
            <a:r>
              <a:rPr lang="pt-BR" sz="2400" b="1" cap="all">
                <a:solidFill>
                  <a:srgbClr val="FFFFFF"/>
                </a:solidFill>
                <a:latin typeface="Calibri" panose="020F0502020204030204" pitchFamily="34" charset="0"/>
              </a:rPr>
              <a:t>. Ele trazia muito a perspectiva de que o que tá aqui dentro não é a realidade total. Ele frisava que o mundo não é só isso aqui e vocês </a:t>
            </a:r>
            <a:r>
              <a:rPr lang="pt-BR" sz="2400" b="1" cap="all">
                <a:solidFill>
                  <a:srgbClr val="223E4F"/>
                </a:solidFill>
                <a:latin typeface="Calibri" panose="020F0502020204030204" pitchFamily="34" charset="0"/>
              </a:rPr>
              <a:t>são bem capazes de conseguir alcançar muitas coisas” </a:t>
            </a:r>
            <a:endParaRPr lang="en-US" sz="2400" b="1" cap="all">
              <a:solidFill>
                <a:srgbClr val="223E4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AB398B1-8E6C-0235-0F4C-26FCF40C6CBA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D628C45-1FD4-4EBB-D054-C5ED202C179B}"/>
              </a:ext>
            </a:extLst>
          </p:cNvPr>
          <p:cNvSpPr/>
          <p:nvPr/>
        </p:nvSpPr>
        <p:spPr>
          <a:xfrm>
            <a:off x="1911998" y="2622346"/>
            <a:ext cx="856188" cy="876592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50F10F-54D6-61F1-E478-9FA77B14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97" y="2658645"/>
            <a:ext cx="823389" cy="82338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55DC7BB4-4659-8D2E-A18E-605B37B7577A}"/>
              </a:ext>
            </a:extLst>
          </p:cNvPr>
          <p:cNvSpPr txBox="1"/>
          <p:nvPr/>
        </p:nvSpPr>
        <p:spPr>
          <a:xfrm>
            <a:off x="7188229" y="1325080"/>
            <a:ext cx="4208154" cy="1426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Com a Gol de Letra participantes desenvolveram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habilidades de comunicação e perderam a timidez 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605C6118-E212-FB4F-FFD8-F7735E526D61}"/>
              </a:ext>
            </a:extLst>
          </p:cNvPr>
          <p:cNvSpPr txBox="1"/>
          <p:nvPr/>
        </p:nvSpPr>
        <p:spPr>
          <a:xfrm>
            <a:off x="1975854" y="3458888"/>
            <a:ext cx="4424946" cy="24622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Beneficiários relatam ter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aprendido a se comunicar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a partir das atividades da Gol de Letra.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Esse desenvolvimento é associado as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atividades que incentivam o protagonismo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atividades em grupo, e incentivo a formação de grupos novos todos os dias em um contexto de acolhimento.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Participantes relatam terem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perdido a timidez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e se tornado mais comunicativos.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Participantes relatam também que, a partir da Gol de Letra, </a:t>
            </a:r>
            <a:r>
              <a:rPr lang="pt-BR" sz="1400" b="1">
                <a:solidFill>
                  <a:srgbClr val="2EAAD9"/>
                </a:solidFill>
                <a:latin typeface="Calibri"/>
                <a:ea typeface="Calibri"/>
                <a:cs typeface="Times New Roman"/>
              </a:rPr>
              <a:t>criaram recursos para desenvolver suas relações e se comunicar melhor </a:t>
            </a: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com seus familiares e amigos. </a:t>
            </a:r>
            <a:endParaRPr lang="pt-BR" sz="1400">
              <a:solidFill>
                <a:srgbClr val="000000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9" name="CaixaDeTexto 10">
            <a:extLst>
              <a:ext uri="{FF2B5EF4-FFF2-40B4-BE49-F238E27FC236}">
                <a16:creationId xmlns:a16="http://schemas.microsoft.com/office/drawing/2014/main" id="{B26AB158-2171-CC0C-88FA-BF307FD3C7F9}"/>
              </a:ext>
            </a:extLst>
          </p:cNvPr>
          <p:cNvSpPr txBox="1"/>
          <p:nvPr/>
        </p:nvSpPr>
        <p:spPr>
          <a:xfrm>
            <a:off x="1948954" y="1892255"/>
            <a:ext cx="4707337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Observa-se também o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desenvolvimento de habilidades socioemocionais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através das ações da Gol de Letra, trazendo impactos tanto no âmbito pessoal dos beneficiários como na vida profissional.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FFC7E3A-6CC7-CEDB-051D-4CEEFC77C27C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58B52D76-C25E-AD43-B736-032F6A43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1094882"/>
            <a:ext cx="998604" cy="998604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3E557584-2AC3-0758-4F39-072CA6071182}"/>
              </a:ext>
            </a:extLst>
          </p:cNvPr>
          <p:cNvSpPr txBox="1"/>
          <p:nvPr/>
        </p:nvSpPr>
        <p:spPr>
          <a:xfrm>
            <a:off x="1872330" y="990371"/>
            <a:ext cx="3889608" cy="759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Habilidades socioemocionais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áfico 1" descr="Contorno de rosto com olho piscando estrutura de tópicos">
            <a:extLst>
              <a:ext uri="{FF2B5EF4-FFF2-40B4-BE49-F238E27FC236}">
                <a16:creationId xmlns:a16="http://schemas.microsoft.com/office/drawing/2014/main" id="{6A4E7257-2ECD-EA66-99C7-A0C177CBA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2293" y="1304710"/>
            <a:ext cx="584118" cy="58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aixaDeTexto 9">
            <a:extLst>
              <a:ext uri="{FF2B5EF4-FFF2-40B4-BE49-F238E27FC236}">
                <a16:creationId xmlns:a16="http://schemas.microsoft.com/office/drawing/2014/main" id="{8E8AAFA6-8EC3-471D-BD0A-EB8C10E2AC96}"/>
              </a:ext>
            </a:extLst>
          </p:cNvPr>
          <p:cNvSpPr txBox="1"/>
          <p:nvPr/>
        </p:nvSpPr>
        <p:spPr>
          <a:xfrm>
            <a:off x="1975852" y="3013345"/>
            <a:ext cx="219206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Comunicação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3B85FD81-71BA-1A2E-A61A-32264DC8BBC2}"/>
              </a:ext>
            </a:extLst>
          </p:cNvPr>
          <p:cNvSpPr/>
          <p:nvPr/>
        </p:nvSpPr>
        <p:spPr>
          <a:xfrm>
            <a:off x="7188229" y="3144307"/>
            <a:ext cx="3952660" cy="209842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6A2101-2505-4B13-2192-80548444DA3A}"/>
              </a:ext>
            </a:extLst>
          </p:cNvPr>
          <p:cNvSpPr/>
          <p:nvPr/>
        </p:nvSpPr>
        <p:spPr>
          <a:xfrm>
            <a:off x="6686376" y="3583031"/>
            <a:ext cx="971405" cy="971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245DBB4-EEF9-8EF3-77DA-FA9DD1C0A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19" y="3684485"/>
            <a:ext cx="858418" cy="858418"/>
          </a:xfrm>
          <a:prstGeom prst="rect">
            <a:avLst/>
          </a:prstGeom>
        </p:spPr>
      </p:pic>
      <p:sp>
        <p:nvSpPr>
          <p:cNvPr id="23" name="CaixaDeTexto 11">
            <a:extLst>
              <a:ext uri="{FF2B5EF4-FFF2-40B4-BE49-F238E27FC236}">
                <a16:creationId xmlns:a16="http://schemas.microsoft.com/office/drawing/2014/main" id="{56A6EB86-1C11-FBCD-CF14-FB6EF5A6AEF4}"/>
              </a:ext>
            </a:extLst>
          </p:cNvPr>
          <p:cNvSpPr txBox="1"/>
          <p:nvPr/>
        </p:nvSpPr>
        <p:spPr>
          <a:xfrm>
            <a:off x="7820365" y="3402602"/>
            <a:ext cx="3098647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“Eu sentia que eu precisava me comunicar, não conseguia me comunicar com a minha família através de conversa normal. </a:t>
            </a:r>
            <a:br>
              <a:rPr lang="pt-BR" sz="1600">
                <a:latin typeface="Calibri" panose="020F0502020204030204" pitchFamily="34" charset="0"/>
                <a:cs typeface="Times New Roman" pitchFamily="18"/>
              </a:rPr>
            </a:b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Eu era muito quieto e comecei a escrever.”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4">
            <a:extLst>
              <a:ext uri="{FF2B5EF4-FFF2-40B4-BE49-F238E27FC236}">
                <a16:creationId xmlns:a16="http://schemas.microsoft.com/office/drawing/2014/main" id="{43CA5DB3-06FB-3637-6474-1635E6F5A150}"/>
              </a:ext>
            </a:extLst>
          </p:cNvPr>
          <p:cNvSpPr txBox="1"/>
          <p:nvPr/>
        </p:nvSpPr>
        <p:spPr>
          <a:xfrm>
            <a:off x="931591" y="963507"/>
            <a:ext cx="394526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cap="all" spc="-100">
                <a:latin typeface="Calibri" panose="020F0502020204030204" pitchFamily="34" charset="0"/>
                <a:cs typeface="Calibri" panose="020F0502020204030204" pitchFamily="34" charset="0"/>
              </a:rPr>
              <a:t>Primeiro nível </a:t>
            </a:r>
            <a:r>
              <a:rPr lang="pt-BR" cap="all" spc="-100">
                <a:solidFill>
                  <a:srgbClr val="2EAA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cap="all" spc="-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Resultados subjetivos </a:t>
            </a:r>
          </a:p>
        </p:txBody>
      </p:sp>
      <p:sp>
        <p:nvSpPr>
          <p:cNvPr id="5" name="CaixaDeTexto 22">
            <a:extLst>
              <a:ext uri="{FF2B5EF4-FFF2-40B4-BE49-F238E27FC236}">
                <a16:creationId xmlns:a16="http://schemas.microsoft.com/office/drawing/2014/main" id="{D34EE523-BB22-03CF-CFC0-9A62759D101D}"/>
              </a:ext>
            </a:extLst>
          </p:cNvPr>
          <p:cNvSpPr txBox="1"/>
          <p:nvPr/>
        </p:nvSpPr>
        <p:spPr>
          <a:xfrm>
            <a:off x="589217" y="1293206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9" name="CaixaDeTexto 40">
            <a:extLst>
              <a:ext uri="{FF2B5EF4-FFF2-40B4-BE49-F238E27FC236}">
                <a16:creationId xmlns:a16="http://schemas.microsoft.com/office/drawing/2014/main" id="{80037CBD-FE2E-920D-DD60-76123361B6C6}"/>
              </a:ext>
            </a:extLst>
          </p:cNvPr>
          <p:cNvSpPr txBox="1"/>
          <p:nvPr/>
        </p:nvSpPr>
        <p:spPr>
          <a:xfrm>
            <a:off x="1314343" y="2231468"/>
            <a:ext cx="431092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atua na ampliação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da visão de mundo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participantes, trazendo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referências de novas possibilidades de trajetórias. </a:t>
            </a:r>
          </a:p>
        </p:txBody>
      </p:sp>
      <p:sp>
        <p:nvSpPr>
          <p:cNvPr id="17" name="CaixaDeTexto 60">
            <a:extLst>
              <a:ext uri="{FF2B5EF4-FFF2-40B4-BE49-F238E27FC236}">
                <a16:creationId xmlns:a16="http://schemas.microsoft.com/office/drawing/2014/main" id="{42F17D57-4A95-6B5A-729E-92073DC3EBCA}"/>
              </a:ext>
            </a:extLst>
          </p:cNvPr>
          <p:cNvSpPr txBox="1"/>
          <p:nvPr/>
        </p:nvSpPr>
        <p:spPr>
          <a:xfrm>
            <a:off x="1314345" y="3166310"/>
            <a:ext cx="436898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88%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Gol de Letra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ajuda muito os jovens a se planejarem para o futuro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. Em muitos casos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Fundação é o único local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para tratar de tal assunto. </a:t>
            </a:r>
          </a:p>
        </p:txBody>
      </p:sp>
      <p:sp>
        <p:nvSpPr>
          <p:cNvPr id="18" name="CaixaDeTexto 61">
            <a:extLst>
              <a:ext uri="{FF2B5EF4-FFF2-40B4-BE49-F238E27FC236}">
                <a16:creationId xmlns:a16="http://schemas.microsoft.com/office/drawing/2014/main" id="{208D3A10-947A-A0E4-DF8B-780123B24796}"/>
              </a:ext>
            </a:extLst>
          </p:cNvPr>
          <p:cNvSpPr txBox="1"/>
          <p:nvPr/>
        </p:nvSpPr>
        <p:spPr>
          <a:xfrm>
            <a:off x="1279276" y="4284259"/>
            <a:ext cx="4459464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traz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oportunidade de acesso para locais nunca antes frequentados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de experiências na própria cidade e também internacionais. </a:t>
            </a:r>
          </a:p>
        </p:txBody>
      </p:sp>
      <p:sp>
        <p:nvSpPr>
          <p:cNvPr id="19" name="CaixaDeTexto 62">
            <a:extLst>
              <a:ext uri="{FF2B5EF4-FFF2-40B4-BE49-F238E27FC236}">
                <a16:creationId xmlns:a16="http://schemas.microsoft.com/office/drawing/2014/main" id="{8EFFEAF0-E5CA-15D0-BD8D-2D572C309481}"/>
              </a:ext>
            </a:extLst>
          </p:cNvPr>
          <p:cNvSpPr txBox="1"/>
          <p:nvPr/>
        </p:nvSpPr>
        <p:spPr>
          <a:xfrm>
            <a:off x="1279276" y="5210848"/>
            <a:ext cx="468449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Participantes passaram a ter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maior consciência sobre desigualdades, e sobre suas próprias realidades.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Temáticas relacionadas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raça e gênero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também foram amplamente acessadas através da Gol de Letra.</a:t>
            </a:r>
          </a:p>
        </p:txBody>
      </p:sp>
      <p:sp>
        <p:nvSpPr>
          <p:cNvPr id="20" name="CaixaDeTexto 63">
            <a:extLst>
              <a:ext uri="{FF2B5EF4-FFF2-40B4-BE49-F238E27FC236}">
                <a16:creationId xmlns:a16="http://schemas.microsoft.com/office/drawing/2014/main" id="{BEBA612A-4138-5CE0-15C1-00A2B1274FF8}"/>
              </a:ext>
            </a:extLst>
          </p:cNvPr>
          <p:cNvSpPr txBox="1"/>
          <p:nvPr/>
        </p:nvSpPr>
        <p:spPr>
          <a:xfrm>
            <a:off x="6753117" y="798192"/>
            <a:ext cx="4507292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89%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sentiam-se muito acolhidos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nas atividades da Gol de Letra. O acolhimento se dá principalmente pela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relação com os funcionários e pelo ambiente de escuta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que não é encontrado em </a:t>
            </a:r>
            <a:r>
              <a:rPr lang="pt-BR" sz="1500" kern="0">
                <a:solidFill>
                  <a:srgbClr val="000000"/>
                </a:solidFill>
                <a:latin typeface="Calibri" panose="020F0502020204030204" pitchFamily="34" charset="0"/>
              </a:rPr>
              <a:t>nenhuma outra esfera da vida.</a:t>
            </a:r>
          </a:p>
        </p:txBody>
      </p:sp>
      <p:sp>
        <p:nvSpPr>
          <p:cNvPr id="21" name="CaixaDeTexto 64">
            <a:extLst>
              <a:ext uri="{FF2B5EF4-FFF2-40B4-BE49-F238E27FC236}">
                <a16:creationId xmlns:a16="http://schemas.microsoft.com/office/drawing/2014/main" id="{60D89397-B77B-B475-01DC-6E98CA0ACE40}"/>
              </a:ext>
            </a:extLst>
          </p:cNvPr>
          <p:cNvSpPr txBox="1"/>
          <p:nvPr/>
        </p:nvSpPr>
        <p:spPr>
          <a:xfrm>
            <a:off x="6698774" y="2266691"/>
            <a:ext cx="5051776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ajuda a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fortalecer a autoestima dos participantes. 77%</a:t>
            </a:r>
            <a:r>
              <a:rPr lang="pt-BR" sz="1500" b="1">
                <a:solidFill>
                  <a:srgbClr val="2EAAD9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sentem-se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capazes de atingir seus objetivos</a:t>
            </a:r>
            <a:r>
              <a:rPr lang="pt-BR" sz="15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nos próximos anos.</a:t>
            </a:r>
          </a:p>
        </p:txBody>
      </p:sp>
      <p:sp>
        <p:nvSpPr>
          <p:cNvPr id="22" name="CaixaDeTexto 65">
            <a:extLst>
              <a:ext uri="{FF2B5EF4-FFF2-40B4-BE49-F238E27FC236}">
                <a16:creationId xmlns:a16="http://schemas.microsoft.com/office/drawing/2014/main" id="{2C189CC3-319A-1558-7F50-DA7562DFBE19}"/>
              </a:ext>
            </a:extLst>
          </p:cNvPr>
          <p:cNvSpPr txBox="1"/>
          <p:nvPr/>
        </p:nvSpPr>
        <p:spPr>
          <a:xfrm>
            <a:off x="6704553" y="3258952"/>
            <a:ext cx="455586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Participantes desenvolvem diversas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habilidades socioemocionais, como a comunicação. 70%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dizem conseguir se </a:t>
            </a: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expressar com facilidade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e muitos atribuem essa habilidade ao tempo na Gol de Letra. </a:t>
            </a:r>
          </a:p>
        </p:txBody>
      </p:sp>
      <p:sp>
        <p:nvSpPr>
          <p:cNvPr id="23" name="CaixaDeTexto 66">
            <a:extLst>
              <a:ext uri="{FF2B5EF4-FFF2-40B4-BE49-F238E27FC236}">
                <a16:creationId xmlns:a16="http://schemas.microsoft.com/office/drawing/2014/main" id="{305FE47F-8EA3-479D-41B9-6709A17C733F}"/>
              </a:ext>
            </a:extLst>
          </p:cNvPr>
          <p:cNvSpPr txBox="1"/>
          <p:nvPr/>
        </p:nvSpPr>
        <p:spPr>
          <a:xfrm>
            <a:off x="6714351" y="4418870"/>
            <a:ext cx="437675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2EAAD9"/>
                </a:solidFill>
                <a:latin typeface="Calibri" panose="020F0502020204030204" pitchFamily="34" charset="0"/>
              </a:rPr>
              <a:t>Orientações e comportamento específico voltado para o mercado de trabalho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também puderam ser desenvolvidas a partir da Gol de Letra.</a:t>
            </a:r>
          </a:p>
        </p:txBody>
      </p:sp>
      <p:sp>
        <p:nvSpPr>
          <p:cNvPr id="24" name="CaixaDeTexto 3">
            <a:extLst>
              <a:ext uri="{FF2B5EF4-FFF2-40B4-BE49-F238E27FC236}">
                <a16:creationId xmlns:a16="http://schemas.microsoft.com/office/drawing/2014/main" id="{EC33D673-D120-05F7-6E7A-F5781F0CEFFD}"/>
              </a:ext>
            </a:extLst>
          </p:cNvPr>
          <p:cNvSpPr txBox="1"/>
          <p:nvPr/>
        </p:nvSpPr>
        <p:spPr>
          <a:xfrm>
            <a:off x="931591" y="690366"/>
            <a:ext cx="388960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 spc="-100">
                <a:latin typeface="Calibri" panose="020F0502020204030204" pitchFamily="34" charset="0"/>
                <a:cs typeface="Calibri" panose="020F0502020204030204" pitchFamily="34" charset="0"/>
              </a:rPr>
              <a:t>Crianças Jovens e adolescentes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B999D9-2120-E242-3665-D84E3C633B72}"/>
              </a:ext>
            </a:extLst>
          </p:cNvPr>
          <p:cNvSpPr/>
          <p:nvPr/>
        </p:nvSpPr>
        <p:spPr>
          <a:xfrm>
            <a:off x="995864" y="2574210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EB5FE6-94D3-72AC-EBE3-85ED1B052D4D}"/>
              </a:ext>
            </a:extLst>
          </p:cNvPr>
          <p:cNvCxnSpPr>
            <a:cxnSpLocks/>
          </p:cNvCxnSpPr>
          <p:nvPr/>
        </p:nvCxnSpPr>
        <p:spPr>
          <a:xfrm>
            <a:off x="1100890" y="2215973"/>
            <a:ext cx="0" cy="4777536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801DD87-22EB-A2E1-CB0A-9AE0DB683E43}"/>
              </a:ext>
            </a:extLst>
          </p:cNvPr>
          <p:cNvSpPr/>
          <p:nvPr/>
        </p:nvSpPr>
        <p:spPr>
          <a:xfrm>
            <a:off x="995864" y="3474247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9086149-42AD-FC4A-CAF8-71959FADAB5B}"/>
              </a:ext>
            </a:extLst>
          </p:cNvPr>
          <p:cNvSpPr/>
          <p:nvPr/>
        </p:nvSpPr>
        <p:spPr>
          <a:xfrm>
            <a:off x="995864" y="4587361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ED1D5C-0309-6C5F-26F4-3B55A10BEF67}"/>
              </a:ext>
            </a:extLst>
          </p:cNvPr>
          <p:cNvSpPr/>
          <p:nvPr/>
        </p:nvSpPr>
        <p:spPr>
          <a:xfrm>
            <a:off x="995864" y="5674280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5E2E725-7CB4-4878-9F93-8E1ADB99D96C}"/>
              </a:ext>
            </a:extLst>
          </p:cNvPr>
          <p:cNvCxnSpPr>
            <a:cxnSpLocks/>
          </p:cNvCxnSpPr>
          <p:nvPr/>
        </p:nvCxnSpPr>
        <p:spPr>
          <a:xfrm>
            <a:off x="6453264" y="-53608"/>
            <a:ext cx="0" cy="5314565"/>
          </a:xfrm>
          <a:prstGeom prst="line">
            <a:avLst/>
          </a:prstGeom>
          <a:ln w="12700">
            <a:solidFill>
              <a:srgbClr val="2EAA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07B7B79-9395-C4BA-D1DE-BD02765CBCD8}"/>
              </a:ext>
            </a:extLst>
          </p:cNvPr>
          <p:cNvSpPr/>
          <p:nvPr/>
        </p:nvSpPr>
        <p:spPr>
          <a:xfrm>
            <a:off x="6343539" y="105211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45F643-0A7A-8A28-BA73-CF8D29C16014}"/>
              </a:ext>
            </a:extLst>
          </p:cNvPr>
          <p:cNvSpPr/>
          <p:nvPr/>
        </p:nvSpPr>
        <p:spPr>
          <a:xfrm>
            <a:off x="6343539" y="2489029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44E8B3D-9AA7-EA47-81B9-ABBE42A6C9A9}"/>
              </a:ext>
            </a:extLst>
          </p:cNvPr>
          <p:cNvSpPr/>
          <p:nvPr/>
        </p:nvSpPr>
        <p:spPr>
          <a:xfrm>
            <a:off x="6343539" y="3613886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56B28E-6316-0003-E6B1-51874CFD11B3}"/>
              </a:ext>
            </a:extLst>
          </p:cNvPr>
          <p:cNvSpPr/>
          <p:nvPr/>
        </p:nvSpPr>
        <p:spPr>
          <a:xfrm>
            <a:off x="6343539" y="4608115"/>
            <a:ext cx="210051" cy="210051"/>
          </a:xfrm>
          <a:prstGeom prst="ellipse">
            <a:avLst/>
          </a:prstGeom>
          <a:solidFill>
            <a:srgbClr val="2EA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6E05D182-C781-4548-6121-475F775D7C0D}"/>
              </a:ext>
            </a:extLst>
          </p:cNvPr>
          <p:cNvSpPr/>
          <p:nvPr/>
        </p:nvSpPr>
        <p:spPr>
          <a:xfrm>
            <a:off x="6546141" y="3153336"/>
            <a:ext cx="4631071" cy="170105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2EAAD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5F274E-D9EE-0F45-6AA5-EE31B01348CA}"/>
              </a:ext>
            </a:extLst>
          </p:cNvPr>
          <p:cNvSpPr/>
          <p:nvPr/>
        </p:nvSpPr>
        <p:spPr>
          <a:xfrm>
            <a:off x="6060438" y="3584155"/>
            <a:ext cx="971405" cy="971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22">
            <a:extLst>
              <a:ext uri="{FF2B5EF4-FFF2-40B4-BE49-F238E27FC236}">
                <a16:creationId xmlns:a16="http://schemas.microsoft.com/office/drawing/2014/main" id="{A6B7D40C-6C28-0594-D0DB-1B5909A08BA7}"/>
              </a:ext>
            </a:extLst>
          </p:cNvPr>
          <p:cNvSpPr txBox="1"/>
          <p:nvPr/>
        </p:nvSpPr>
        <p:spPr>
          <a:xfrm>
            <a:off x="2015398" y="925124"/>
            <a:ext cx="3400430" cy="20005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70% </a:t>
            </a:r>
            <a:r>
              <a:rPr lang="pt-BR" sz="2800" b="1" cap="all" spc="-100">
                <a:latin typeface="Calibri" panose="020F0502020204030204" pitchFamily="34" charset="0"/>
              </a:rPr>
              <a:t>acreditam que </a:t>
            </a: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conseguem se expressar com facilidade </a:t>
            </a:r>
          </a:p>
        </p:txBody>
      </p:sp>
      <p:cxnSp>
        <p:nvCxnSpPr>
          <p:cNvPr id="5" name="Conector: Angulado 23">
            <a:extLst>
              <a:ext uri="{FF2B5EF4-FFF2-40B4-BE49-F238E27FC236}">
                <a16:creationId xmlns:a16="http://schemas.microsoft.com/office/drawing/2014/main" id="{C0C119A3-058B-C98E-EE93-0413673E2974}"/>
              </a:ext>
            </a:extLst>
          </p:cNvPr>
          <p:cNvCxnSpPr>
            <a:cxnSpLocks/>
            <a:stCxn id="4" idx="1"/>
            <a:endCxn id="6" idx="1"/>
          </p:cNvCxnSpPr>
          <p:nvPr/>
        </p:nvCxnSpPr>
        <p:spPr>
          <a:xfrm rot="10800000" flipH="1" flipV="1">
            <a:off x="2015397" y="1925397"/>
            <a:ext cx="61559" cy="2277879"/>
          </a:xfrm>
          <a:prstGeom prst="bentConnector3">
            <a:avLst>
              <a:gd name="adj1" fmla="val -371351"/>
            </a:avLst>
          </a:prstGeom>
          <a:noFill/>
          <a:ln w="12700" cap="flat">
            <a:solidFill>
              <a:srgbClr val="3399FF"/>
            </a:solidFill>
            <a:prstDash val="dash"/>
            <a:miter/>
          </a:ln>
        </p:spPr>
      </p:cxnSp>
      <p:sp>
        <p:nvSpPr>
          <p:cNvPr id="6" name="CaixaDeTexto 24">
            <a:extLst>
              <a:ext uri="{FF2B5EF4-FFF2-40B4-BE49-F238E27FC236}">
                <a16:creationId xmlns:a16="http://schemas.microsoft.com/office/drawing/2014/main" id="{663C6A1D-C45C-B987-C5EF-ACA0A934735F}"/>
              </a:ext>
            </a:extLst>
          </p:cNvPr>
          <p:cNvSpPr txBox="1"/>
          <p:nvPr/>
        </p:nvSpPr>
        <p:spPr>
          <a:xfrm>
            <a:off x="2076957" y="3464613"/>
            <a:ext cx="3268241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7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>
                <a:solidFill>
                  <a:srgbClr val="2EAAD9"/>
                </a:solidFill>
                <a:latin typeface="Calibri" panose="020F0502020204030204" pitchFamily="34" charset="0"/>
              </a:rPr>
              <a:t>20% </a:t>
            </a:r>
            <a:r>
              <a:rPr lang="pt-BR" sz="2400">
                <a:latin typeface="Calibri" panose="020F0502020204030204" pitchFamily="34" charset="0"/>
              </a:rPr>
              <a:t>acredita que essa foi a </a:t>
            </a:r>
            <a:r>
              <a:rPr lang="pt-BR" sz="2400" b="1">
                <a:solidFill>
                  <a:srgbClr val="2EAAD9"/>
                </a:solidFill>
                <a:latin typeface="Calibri" panose="020F0502020204030204" pitchFamily="34" charset="0"/>
              </a:rPr>
              <a:t>principal habilidade</a:t>
            </a:r>
            <a:r>
              <a:rPr lang="pt-BR" sz="2400">
                <a:latin typeface="Calibri" panose="020F0502020204030204" pitchFamily="34" charset="0"/>
              </a:rPr>
              <a:t> desenvolvida na Gol de Letra</a:t>
            </a:r>
          </a:p>
        </p:txBody>
      </p:sp>
      <p:sp>
        <p:nvSpPr>
          <p:cNvPr id="7" name="CaixaDeTexto 25">
            <a:extLst>
              <a:ext uri="{FF2B5EF4-FFF2-40B4-BE49-F238E27FC236}">
                <a16:creationId xmlns:a16="http://schemas.microsoft.com/office/drawing/2014/main" id="{792415F5-11E3-D0CA-FCCE-C550E2231DBD}"/>
              </a:ext>
            </a:extLst>
          </p:cNvPr>
          <p:cNvSpPr txBox="1"/>
          <p:nvPr/>
        </p:nvSpPr>
        <p:spPr>
          <a:xfrm>
            <a:off x="6188185" y="915516"/>
            <a:ext cx="5285259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Maioria dos respondentes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se sente confiante de suas habilidades de comunicação, </a:t>
            </a:r>
            <a:r>
              <a:rPr lang="pt-BR" sz="2400" b="1" cap="all" spc="-100">
                <a:latin typeface="Calibri" panose="020F0502020204030204" pitchFamily="34" charset="0"/>
              </a:rPr>
              <a:t>reconhecendo a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relevância da Gol de Letra para o desenvolvimento delas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64D408-146F-AE7A-6F9E-0826B2F925FA}"/>
              </a:ext>
            </a:extLst>
          </p:cNvPr>
          <p:cNvSpPr txBox="1"/>
          <p:nvPr/>
        </p:nvSpPr>
        <p:spPr>
          <a:xfrm>
            <a:off x="2015397" y="5463460"/>
            <a:ext cx="4569503" cy="1115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P30. Pensando nos seus relacionamentos com os outros, assinale conforme você concorde ou discorde das sentenças apresentadas abaixo: Consigo me expressar facilmente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187 – Projetos do eixo “Crianças e Adolescentes”)</a:t>
            </a:r>
          </a:p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err="1">
                <a:solidFill>
                  <a:srgbClr val="7C7C7C"/>
                </a:solidFill>
                <a:latin typeface="Calibri"/>
              </a:rPr>
              <a:t>P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31. Qual das habilidades você considera a que mais se desenvolveu por conta das atividades que realizou nos projetos da 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187 – Projetos do eixo “Crianças e Adolescentes”)</a:t>
            </a:r>
          </a:p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7C7C7C"/>
              </a:solidFill>
              <a:latin typeface="Calibri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3E2C067-5126-71B9-435D-2B19A6FB8586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B24DD2CD-0AC3-C715-1815-E0A8E6F3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926794"/>
            <a:ext cx="998604" cy="998604"/>
          </a:xfrm>
          <a:prstGeom prst="rect">
            <a:avLst/>
          </a:prstGeom>
        </p:spPr>
      </p:pic>
      <p:pic>
        <p:nvPicPr>
          <p:cNvPr id="11" name="Gráfico 5" descr="Chat com preenchimento sólido">
            <a:extLst>
              <a:ext uri="{FF2B5EF4-FFF2-40B4-BE49-F238E27FC236}">
                <a16:creationId xmlns:a16="http://schemas.microsoft.com/office/drawing/2014/main" id="{35050A1F-6298-5C2B-4FC6-80E7A12E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6303" y="1175891"/>
            <a:ext cx="626802" cy="626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A187D9-5A60-AB61-1D4F-C5B7B6ACA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932" y="3594766"/>
            <a:ext cx="858418" cy="858418"/>
          </a:xfrm>
          <a:prstGeom prst="rect">
            <a:avLst/>
          </a:prstGeom>
        </p:spPr>
      </p:pic>
      <p:sp>
        <p:nvSpPr>
          <p:cNvPr id="26" name="CaixaDeTexto 11">
            <a:extLst>
              <a:ext uri="{FF2B5EF4-FFF2-40B4-BE49-F238E27FC236}">
                <a16:creationId xmlns:a16="http://schemas.microsoft.com/office/drawing/2014/main" id="{862FEC50-0686-C082-FEF0-D9D059883377}"/>
              </a:ext>
            </a:extLst>
          </p:cNvPr>
          <p:cNvSpPr txBox="1"/>
          <p:nvPr/>
        </p:nvSpPr>
        <p:spPr>
          <a:xfrm>
            <a:off x="7178278" y="3346500"/>
            <a:ext cx="3553357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2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“O impacto (da Gol de Letra) é mais em soft skills do que hard skills. Eu sinto um impacto muito grande na comunicação do meu trabalho hoje, que sou professor”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E2D87972-62B4-C29A-1522-400C147F2472}"/>
              </a:ext>
            </a:extLst>
          </p:cNvPr>
          <p:cNvSpPr txBox="1"/>
          <p:nvPr/>
        </p:nvSpPr>
        <p:spPr>
          <a:xfrm>
            <a:off x="6759415" y="3694203"/>
            <a:ext cx="4513871" cy="892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81% </a:t>
            </a:r>
            <a:r>
              <a:rPr lang="pt-BR" sz="2000" b="1" cap="all" spc="-100">
                <a:latin typeface="Calibri" panose="020F0502020204030204" pitchFamily="34" charset="0"/>
              </a:rPr>
              <a:t>acreditam que são capazes de </a:t>
            </a: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se adaptar a diferentes situações sociais 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8C79119D-F60B-F823-E390-ABB98885E767}"/>
              </a:ext>
            </a:extLst>
          </p:cNvPr>
          <p:cNvCxnSpPr>
            <a:cxnSpLocks/>
            <a:stCxn id="2" idx="1"/>
            <a:endCxn id="7" idx="1"/>
          </p:cNvCxnSpPr>
          <p:nvPr/>
        </p:nvCxnSpPr>
        <p:spPr>
          <a:xfrm rot="10800000" flipV="1">
            <a:off x="6705627" y="4140479"/>
            <a:ext cx="53789" cy="798108"/>
          </a:xfrm>
          <a:prstGeom prst="bentConnector3">
            <a:avLst>
              <a:gd name="adj1" fmla="val 524994"/>
            </a:avLst>
          </a:prstGeom>
          <a:noFill/>
          <a:ln w="12700" cap="flat">
            <a:solidFill>
              <a:srgbClr val="2EAAD9"/>
            </a:solidFill>
            <a:prstDash val="dash"/>
            <a:miter/>
          </a:ln>
        </p:spPr>
      </p:cxnSp>
      <p:sp>
        <p:nvSpPr>
          <p:cNvPr id="7" name="CaixaDeTexto 14">
            <a:extLst>
              <a:ext uri="{FF2B5EF4-FFF2-40B4-BE49-F238E27FC236}">
                <a16:creationId xmlns:a16="http://schemas.microsoft.com/office/drawing/2014/main" id="{8B207163-8A22-E0F9-168E-99873ABF9627}"/>
              </a:ext>
            </a:extLst>
          </p:cNvPr>
          <p:cNvSpPr txBox="1"/>
          <p:nvPr/>
        </p:nvSpPr>
        <p:spPr>
          <a:xfrm>
            <a:off x="6705626" y="4600033"/>
            <a:ext cx="4567650" cy="6771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2EAAD9"/>
                </a:solidFill>
                <a:latin typeface="Calibri" panose="020F0502020204030204" pitchFamily="34" charset="0"/>
              </a:rPr>
              <a:t>16% </a:t>
            </a:r>
            <a:r>
              <a:rPr lang="pt-BR" sz="1400">
                <a:latin typeface="Calibri" panose="020F0502020204030204" pitchFamily="34" charset="0"/>
              </a:rPr>
              <a:t>consideram essa a principal  habilidade  desenvolvida a partir das atividades da Gol de Letra </a:t>
            </a:r>
          </a:p>
        </p:txBody>
      </p:sp>
      <p:sp>
        <p:nvSpPr>
          <p:cNvPr id="8" name="CaixaDeTexto 22">
            <a:extLst>
              <a:ext uri="{FF2B5EF4-FFF2-40B4-BE49-F238E27FC236}">
                <a16:creationId xmlns:a16="http://schemas.microsoft.com/office/drawing/2014/main" id="{20833D0E-85F5-A4A8-A451-DDE3BB6C045A}"/>
              </a:ext>
            </a:extLst>
          </p:cNvPr>
          <p:cNvSpPr txBox="1"/>
          <p:nvPr/>
        </p:nvSpPr>
        <p:spPr>
          <a:xfrm>
            <a:off x="2578792" y="2301173"/>
            <a:ext cx="3237037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73% </a:t>
            </a:r>
            <a:r>
              <a:rPr lang="pt-BR" sz="2000" b="1" cap="all" spc="-100">
                <a:latin typeface="Calibri" panose="020F0502020204030204" pitchFamily="34" charset="0"/>
              </a:rPr>
              <a:t>acreditam que desenvolver </a:t>
            </a: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relacionamento com outros </a:t>
            </a:r>
            <a:r>
              <a:rPr lang="pt-BR" sz="2000" b="1" cap="all" spc="-100">
                <a:latin typeface="Calibri" panose="020F0502020204030204" pitchFamily="34" charset="0"/>
              </a:rPr>
              <a:t>é um ponto forte </a:t>
            </a:r>
            <a:endParaRPr lang="pt-BR" sz="2400" b="1" cap="all" spc="-100">
              <a:latin typeface="Calibri" panose="020F0502020204030204" pitchFamily="34" charset="0"/>
            </a:endParaRPr>
          </a:p>
        </p:txBody>
      </p:sp>
      <p:cxnSp>
        <p:nvCxnSpPr>
          <p:cNvPr id="9" name="Conector: Angulado 23">
            <a:extLst>
              <a:ext uri="{FF2B5EF4-FFF2-40B4-BE49-F238E27FC236}">
                <a16:creationId xmlns:a16="http://schemas.microsoft.com/office/drawing/2014/main" id="{22C03F59-C863-8798-7298-0E56A23329D3}"/>
              </a:ext>
            </a:extLst>
          </p:cNvPr>
          <p:cNvCxnSpPr>
            <a:cxnSpLocks/>
            <a:stCxn id="8" idx="1"/>
            <a:endCxn id="10" idx="1"/>
          </p:cNvCxnSpPr>
          <p:nvPr/>
        </p:nvCxnSpPr>
        <p:spPr>
          <a:xfrm rot="10800000" flipV="1">
            <a:off x="2467766" y="3086003"/>
            <a:ext cx="111027" cy="1457782"/>
          </a:xfrm>
          <a:prstGeom prst="bentConnector3">
            <a:avLst>
              <a:gd name="adj1" fmla="val 305896"/>
            </a:avLst>
          </a:prstGeom>
          <a:noFill/>
          <a:ln w="19050" cap="flat">
            <a:solidFill>
              <a:srgbClr val="2EAAD9"/>
            </a:solidFill>
            <a:prstDash val="dash"/>
            <a:miter/>
          </a:ln>
        </p:spPr>
      </p:cxnSp>
      <p:sp>
        <p:nvSpPr>
          <p:cNvPr id="10" name="CaixaDeTexto 24">
            <a:extLst>
              <a:ext uri="{FF2B5EF4-FFF2-40B4-BE49-F238E27FC236}">
                <a16:creationId xmlns:a16="http://schemas.microsoft.com/office/drawing/2014/main" id="{4A309F3D-B1BD-AC32-FBFC-7CDCDAF21661}"/>
              </a:ext>
            </a:extLst>
          </p:cNvPr>
          <p:cNvSpPr txBox="1"/>
          <p:nvPr/>
        </p:nvSpPr>
        <p:spPr>
          <a:xfrm>
            <a:off x="2467765" y="4005176"/>
            <a:ext cx="3137559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rgbClr val="2EAAD9"/>
                </a:solidFill>
                <a:latin typeface="Calibri" panose="020F0502020204030204" pitchFamily="34" charset="0"/>
              </a:rPr>
              <a:t>47% </a:t>
            </a:r>
            <a:r>
              <a:rPr lang="pt-BR" sz="1400">
                <a:latin typeface="Calibri" panose="020F0502020204030204" pitchFamily="34" charset="0"/>
              </a:rPr>
              <a:t>consideram essa a principal  habilidade  desenvolvida a partir das atividades da Gol de Letra </a:t>
            </a:r>
          </a:p>
        </p:txBody>
      </p:sp>
      <p:sp>
        <p:nvSpPr>
          <p:cNvPr id="11" name="CaixaDeTexto 25">
            <a:extLst>
              <a:ext uri="{FF2B5EF4-FFF2-40B4-BE49-F238E27FC236}">
                <a16:creationId xmlns:a16="http://schemas.microsoft.com/office/drawing/2014/main" id="{3A935501-2CB3-3EAF-E22D-6FCE1C77C5B7}"/>
              </a:ext>
            </a:extLst>
          </p:cNvPr>
          <p:cNvSpPr txBox="1"/>
          <p:nvPr/>
        </p:nvSpPr>
        <p:spPr>
          <a:xfrm>
            <a:off x="1921200" y="814556"/>
            <a:ext cx="7585847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Percentual relevante acredita ter </a:t>
            </a:r>
            <a:r>
              <a:rPr lang="pt-BR" sz="24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aprendido a se relacionar com os outros por conta da Gol de Letra </a:t>
            </a:r>
          </a:p>
        </p:txBody>
      </p:sp>
      <p:sp>
        <p:nvSpPr>
          <p:cNvPr id="12" name="CaixaDeTexto 27">
            <a:extLst>
              <a:ext uri="{FF2B5EF4-FFF2-40B4-BE49-F238E27FC236}">
                <a16:creationId xmlns:a16="http://schemas.microsoft.com/office/drawing/2014/main" id="{526C46EB-4FC3-FAA0-A50B-4C36ED2593DF}"/>
              </a:ext>
            </a:extLst>
          </p:cNvPr>
          <p:cNvSpPr txBox="1"/>
          <p:nvPr/>
        </p:nvSpPr>
        <p:spPr>
          <a:xfrm>
            <a:off x="6705626" y="1844553"/>
            <a:ext cx="3910587" cy="892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74% </a:t>
            </a:r>
            <a:r>
              <a:rPr lang="pt-BR" sz="2000" b="1" cap="all" spc="-1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acreditam possuir uma abordagem </a:t>
            </a:r>
            <a:r>
              <a:rPr lang="pt-BR" sz="2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aberta e amigável </a:t>
            </a:r>
          </a:p>
        </p:txBody>
      </p:sp>
      <p:cxnSp>
        <p:nvCxnSpPr>
          <p:cNvPr id="13" name="Conector: Angulado 28">
            <a:extLst>
              <a:ext uri="{FF2B5EF4-FFF2-40B4-BE49-F238E27FC236}">
                <a16:creationId xmlns:a16="http://schemas.microsoft.com/office/drawing/2014/main" id="{520B7F75-DFB4-A06E-5E0B-1EFA662221FA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H="1" flipV="1">
            <a:off x="6705626" y="2290828"/>
            <a:ext cx="8" cy="874337"/>
          </a:xfrm>
          <a:prstGeom prst="bentConnector3">
            <a:avLst>
              <a:gd name="adj1" fmla="val -2857500000"/>
            </a:avLst>
          </a:prstGeom>
          <a:noFill/>
          <a:ln w="12700" cap="flat">
            <a:solidFill>
              <a:srgbClr val="2EAAD9"/>
            </a:solidFill>
            <a:prstDash val="dash"/>
            <a:miter/>
          </a:ln>
        </p:spPr>
      </p:cxnSp>
      <p:sp>
        <p:nvSpPr>
          <p:cNvPr id="14" name="CaixaDeTexto 29">
            <a:extLst>
              <a:ext uri="{FF2B5EF4-FFF2-40B4-BE49-F238E27FC236}">
                <a16:creationId xmlns:a16="http://schemas.microsoft.com/office/drawing/2014/main" id="{AA847868-46AE-F261-3157-41D9F2CF2A86}"/>
              </a:ext>
            </a:extLst>
          </p:cNvPr>
          <p:cNvSpPr txBox="1"/>
          <p:nvPr/>
        </p:nvSpPr>
        <p:spPr>
          <a:xfrm>
            <a:off x="6759415" y="2725316"/>
            <a:ext cx="3978054" cy="6771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2EAAD9"/>
                </a:solidFill>
                <a:latin typeface="Calibri" panose="020F0502020204030204" pitchFamily="34" charset="0"/>
              </a:rPr>
              <a:t>9% </a:t>
            </a:r>
            <a:r>
              <a:rPr lang="pt-BR" sz="1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consideram essa a principal  habilidade  desenvolvida a partir das atividades da Gol de Letra </a:t>
            </a:r>
          </a:p>
        </p:txBody>
      </p:sp>
      <p:sp>
        <p:nvSpPr>
          <p:cNvPr id="15" name="CaixaDeTexto 37">
            <a:extLst>
              <a:ext uri="{FF2B5EF4-FFF2-40B4-BE49-F238E27FC236}">
                <a16:creationId xmlns:a16="http://schemas.microsoft.com/office/drawing/2014/main" id="{780D79E9-8388-972A-428F-41CDA3220EA7}"/>
              </a:ext>
            </a:extLst>
          </p:cNvPr>
          <p:cNvSpPr txBox="1"/>
          <p:nvPr/>
        </p:nvSpPr>
        <p:spPr>
          <a:xfrm>
            <a:off x="1810874" y="5643973"/>
            <a:ext cx="5022474" cy="9052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">
                <a:solidFill>
                  <a:srgbClr val="7C7C7C"/>
                </a:solidFill>
                <a:latin typeface="Calibri"/>
              </a:rPr>
              <a:t>P30. Pensando nos seus relacionamentos com os outros, assinale conforme você concorde ou discorde das sentenças apresentadas abaixo: As pessoas diriam que tenho uma abordagem aberta e amigável (</a:t>
            </a:r>
            <a:r>
              <a:rPr lang="pt-BR" sz="7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700">
                <a:solidFill>
                  <a:srgbClr val="7C7C7C"/>
                </a:solidFill>
                <a:latin typeface="Calibri"/>
              </a:rPr>
              <a:t> – 187 – Projetos do eixo “Crianças e Adolescentes”)</a:t>
            </a:r>
          </a:p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">
                <a:solidFill>
                  <a:srgbClr val="7C7C7C"/>
                </a:solidFill>
                <a:latin typeface="Calibri"/>
              </a:rPr>
              <a:t>P30. Pensando nos seus relacionamentos com os outros, assinale conforme você concorde ou discorde das sentenças apresentadas abaixo :Sou capaz de me adaptar a diferentes situações sociais (</a:t>
            </a:r>
            <a:r>
              <a:rPr lang="pt-BR" sz="7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700">
                <a:solidFill>
                  <a:srgbClr val="7C7C7C"/>
                </a:solidFill>
                <a:latin typeface="Calibri"/>
              </a:rPr>
              <a:t> – 187 – Projetos do eixo “Crianças e Adolescentes”)</a:t>
            </a:r>
          </a:p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">
                <a:solidFill>
                  <a:srgbClr val="7C7C7C"/>
                </a:solidFill>
                <a:latin typeface="Calibri"/>
              </a:rPr>
              <a:t>P31. Qual das habilidades você considera a que mais se desenvolveu por conta das atividades que realizou nos projetos da </a:t>
            </a:r>
            <a:r>
              <a:rPr lang="pt-BR" sz="7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700">
                <a:solidFill>
                  <a:srgbClr val="7C7C7C"/>
                </a:solidFill>
                <a:latin typeface="Calibri"/>
              </a:rPr>
              <a:t>? (</a:t>
            </a:r>
            <a:r>
              <a:rPr lang="pt-BR" sz="7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700">
                <a:solidFill>
                  <a:srgbClr val="7C7C7C"/>
                </a:solidFill>
                <a:latin typeface="Calibri"/>
              </a:rPr>
              <a:t> – 187 – Projetos do eixo “Crianças e Adolescentes”)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3608D45-CCA2-EC65-98C3-BBE1679433F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5C1E314A-B34C-5A92-BC53-87A6C8D3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757993"/>
            <a:ext cx="998604" cy="998604"/>
          </a:xfrm>
          <a:prstGeom prst="rect">
            <a:avLst/>
          </a:prstGeom>
        </p:spPr>
      </p:pic>
      <p:pic>
        <p:nvPicPr>
          <p:cNvPr id="16" name="Gráfico 2" descr="Ciclo com pessoas com preenchimento sólido">
            <a:extLst>
              <a:ext uri="{FF2B5EF4-FFF2-40B4-BE49-F238E27FC236}">
                <a16:creationId xmlns:a16="http://schemas.microsoft.com/office/drawing/2014/main" id="{E4E9D765-B472-3D67-92BF-2D9220656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935" y="917648"/>
            <a:ext cx="678140" cy="6781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60B96152-5779-6B50-FE14-6AF5BE85782D}"/>
              </a:ext>
            </a:extLst>
          </p:cNvPr>
          <p:cNvSpPr txBox="1"/>
          <p:nvPr/>
        </p:nvSpPr>
        <p:spPr>
          <a:xfrm>
            <a:off x="7628473" y="1526782"/>
            <a:ext cx="3910587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9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Habilidades específicas para o mercado de trabalho </a:t>
            </a:r>
            <a:r>
              <a:rPr lang="pt-BR" sz="2600" b="1" cap="all" spc="-100">
                <a:latin typeface="Calibri" panose="020F0502020204030204" pitchFamily="34" charset="0"/>
              </a:rPr>
              <a:t>também são desenvolvidas </a:t>
            </a:r>
          </a:p>
        </p:txBody>
      </p:sp>
      <p:sp>
        <p:nvSpPr>
          <p:cNvPr id="8" name="CaixaDeTexto 12">
            <a:extLst>
              <a:ext uri="{FF2B5EF4-FFF2-40B4-BE49-F238E27FC236}">
                <a16:creationId xmlns:a16="http://schemas.microsoft.com/office/drawing/2014/main" id="{CD03F0CA-2792-9549-1CEF-3F9019AE314F}"/>
              </a:ext>
            </a:extLst>
          </p:cNvPr>
          <p:cNvSpPr txBox="1"/>
          <p:nvPr/>
        </p:nvSpPr>
        <p:spPr>
          <a:xfrm>
            <a:off x="2038476" y="1584902"/>
            <a:ext cx="4862365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Comportamentos e posturas incentivadas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de forma explicita e implícita pela Gol de Letra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são habilidades valorizadas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pelo mercado de trabalho.</a:t>
            </a:r>
          </a:p>
          <a:p>
            <a:pPr lvl="1"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Desde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habilidades subjetivas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como empatia e respeito que são valores, incorporados nas diferentes atividades do projeto;</a:t>
            </a:r>
          </a:p>
          <a:p>
            <a:pPr lvl="1"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Até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habilidades mais comportamentais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como pontualidade e vocabulário “formal”.</a:t>
            </a:r>
          </a:p>
          <a:p>
            <a:pPr lvl="1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Há também </a:t>
            </a:r>
            <a:r>
              <a:rPr lang="pt-BR" sz="1400" b="1">
                <a:solidFill>
                  <a:srgbClr val="2EAAD9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orientações mais específicas sobre comportamento relacionado ao mercado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currículo e preparo para entrevistas de emprego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9" name="Balão de Fala: Retângulo 13">
            <a:extLst>
              <a:ext uri="{FF2B5EF4-FFF2-40B4-BE49-F238E27FC236}">
                <a16:creationId xmlns:a16="http://schemas.microsoft.com/office/drawing/2014/main" id="{486B271A-7920-07DE-9319-36162EED5ABB}"/>
              </a:ext>
            </a:extLst>
          </p:cNvPr>
          <p:cNvSpPr/>
          <p:nvPr/>
        </p:nvSpPr>
        <p:spPr>
          <a:xfrm>
            <a:off x="2124189" y="4603841"/>
            <a:ext cx="5090153" cy="948218"/>
          </a:xfrm>
          <a:custGeom>
            <a:avLst>
              <a:gd name="f0" fmla="val 4021"/>
              <a:gd name="f1" fmla="val -540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noFill/>
          <a:ln w="28575" cap="flat">
            <a:solidFill>
              <a:srgbClr val="2EAAD9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44D9A67A-E5B5-06A2-91DF-483257EADC0D}"/>
              </a:ext>
            </a:extLst>
          </p:cNvPr>
          <p:cNvSpPr txBox="1"/>
          <p:nvPr/>
        </p:nvSpPr>
        <p:spPr>
          <a:xfrm>
            <a:off x="2272621" y="4688790"/>
            <a:ext cx="482742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solidFill>
                  <a:srgbClr val="000000"/>
                </a:solidFill>
                <a:latin typeface="Calibri"/>
              </a:rPr>
              <a:t>Orientações mais específicas sobre mercado de trabalho apareceram especialmente em </a:t>
            </a:r>
            <a:r>
              <a:rPr lang="pt-BR" sz="1200" b="1">
                <a:solidFill>
                  <a:srgbClr val="2EAAD9"/>
                </a:solidFill>
                <a:latin typeface="Calibri"/>
              </a:rPr>
              <a:t>programas voltados para juventude</a:t>
            </a:r>
            <a:r>
              <a:rPr lang="pt-BR" sz="1200">
                <a:solidFill>
                  <a:srgbClr val="2EAAD9"/>
                </a:solidFill>
                <a:latin typeface="Calibri"/>
              </a:rPr>
              <a:t>, </a:t>
            </a:r>
            <a:r>
              <a:rPr lang="pt-BR" sz="1200">
                <a:solidFill>
                  <a:srgbClr val="000000"/>
                </a:solidFill>
                <a:latin typeface="Calibri"/>
              </a:rPr>
              <a:t>como o programa Juventude e Oportunidade e o antigo programa Gol de Trabalho </a:t>
            </a:r>
            <a:endParaRPr lang="en-US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aixaDeTexto 14">
            <a:extLst>
              <a:ext uri="{FF2B5EF4-FFF2-40B4-BE49-F238E27FC236}">
                <a16:creationId xmlns:a16="http://schemas.microsoft.com/office/drawing/2014/main" id="{210AEDAC-AC2E-60D5-28BC-F68C1BC7CBB9}"/>
              </a:ext>
            </a:extLst>
          </p:cNvPr>
          <p:cNvSpPr txBox="1"/>
          <p:nvPr/>
        </p:nvSpPr>
        <p:spPr>
          <a:xfrm>
            <a:off x="8007724" y="3467381"/>
            <a:ext cx="3219888" cy="1261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51%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</a:t>
            </a:r>
            <a:r>
              <a:rPr lang="pt-BR" sz="1600" err="1">
                <a:solidFill>
                  <a:srgbClr val="000000"/>
                </a:solidFill>
                <a:latin typeface="Calibri" panose="020F0502020204030204" pitchFamily="34" charset="0"/>
              </a:rPr>
              <a:t>ex-participantes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respondem ter conhecimentos sobre </a:t>
            </a: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</a:rPr>
              <a:t>elaboração de currículo  e carta de apresentação profissional </a:t>
            </a:r>
          </a:p>
        </p:txBody>
      </p:sp>
      <p:cxnSp>
        <p:nvCxnSpPr>
          <p:cNvPr id="12" name="Conector Angulado 5">
            <a:extLst>
              <a:ext uri="{FF2B5EF4-FFF2-40B4-BE49-F238E27FC236}">
                <a16:creationId xmlns:a16="http://schemas.microsoft.com/office/drawing/2014/main" id="{14F817A7-9C77-8EA6-D137-1C8D2715314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739987" y="3879476"/>
            <a:ext cx="1267737" cy="218847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2EAAD9"/>
            </a:solidFill>
            <a:prstDash val="dash"/>
            <a:miter/>
            <a:tailEnd type="arrow"/>
          </a:ln>
        </p:spPr>
      </p:cxnSp>
      <p:sp>
        <p:nvSpPr>
          <p:cNvPr id="13" name="CaixaDeTexto 15">
            <a:extLst>
              <a:ext uri="{FF2B5EF4-FFF2-40B4-BE49-F238E27FC236}">
                <a16:creationId xmlns:a16="http://schemas.microsoft.com/office/drawing/2014/main" id="{CDE65710-6C40-71A4-977D-792CAE57199E}"/>
              </a:ext>
            </a:extLst>
          </p:cNvPr>
          <p:cNvSpPr txBox="1"/>
          <p:nvPr/>
        </p:nvSpPr>
        <p:spPr>
          <a:xfrm>
            <a:off x="2124189" y="5751147"/>
            <a:ext cx="5030618" cy="612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28. Sobre as informações a seguir indique, para cada uma, o quanto você se identifica ou não com elas: Tenho conhecimentos sobre elaboração de currículos e cartas de apresentação profissional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281 - </a:t>
            </a:r>
            <a:r>
              <a:rPr lang="pt-BR" sz="1000">
                <a:solidFill>
                  <a:srgbClr val="767171"/>
                </a:solidFill>
                <a:latin typeface="Calibri"/>
              </a:rPr>
              <a:t>Projetos dos eixos “Crianças e Adolescentes” &amp; “Jovens”)</a:t>
            </a:r>
            <a:endParaRPr lang="en-US" sz="1000">
              <a:solidFill>
                <a:srgbClr val="7C7C7C"/>
              </a:solidFill>
              <a:latin typeface="Calibri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E3C78B0-2997-E0F5-E5C0-400FFF4F5C25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C67504CF-F1CE-9550-953C-77E957FA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676741"/>
            <a:ext cx="998604" cy="998604"/>
          </a:xfrm>
          <a:prstGeom prst="rect">
            <a:avLst/>
          </a:prstGeom>
        </p:spPr>
      </p:pic>
      <p:pic>
        <p:nvPicPr>
          <p:cNvPr id="14" name="Gráfico 4" descr="Contorno de rosto com olho piscando estrutura de tópicos">
            <a:extLst>
              <a:ext uri="{FF2B5EF4-FFF2-40B4-BE49-F238E27FC236}">
                <a16:creationId xmlns:a16="http://schemas.microsoft.com/office/drawing/2014/main" id="{5B23CA52-E584-F339-0373-70947CD8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80" y="862081"/>
            <a:ext cx="627924" cy="6279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CaixaDeTexto 3">
            <a:extLst>
              <a:ext uri="{FF2B5EF4-FFF2-40B4-BE49-F238E27FC236}">
                <a16:creationId xmlns:a16="http://schemas.microsoft.com/office/drawing/2014/main" id="{3F4AD13D-985B-E915-A6F3-4DBE7D8CB2A7}"/>
              </a:ext>
            </a:extLst>
          </p:cNvPr>
          <p:cNvSpPr txBox="1"/>
          <p:nvPr/>
        </p:nvSpPr>
        <p:spPr>
          <a:xfrm>
            <a:off x="1872330" y="649202"/>
            <a:ext cx="6135394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Habilidades socioemocionais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9">
            <a:extLst>
              <a:ext uri="{FF2B5EF4-FFF2-40B4-BE49-F238E27FC236}">
                <a16:creationId xmlns:a16="http://schemas.microsoft.com/office/drawing/2014/main" id="{6449D28F-F7F2-8BC2-6301-94A180BE44A7}"/>
              </a:ext>
            </a:extLst>
          </p:cNvPr>
          <p:cNvSpPr txBox="1"/>
          <p:nvPr/>
        </p:nvSpPr>
        <p:spPr>
          <a:xfrm>
            <a:off x="1957358" y="1086432"/>
            <a:ext cx="494350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2EAAD9"/>
                </a:solidFill>
                <a:latin typeface="Calibri" panose="020F0502020204030204" pitchFamily="34" charset="0"/>
              </a:rPr>
              <a:t>Comportamento voltado ao mercado</a:t>
            </a:r>
            <a:endParaRPr lang="en-US" b="1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5">
            <a:extLst>
              <a:ext uri="{FF2B5EF4-FFF2-40B4-BE49-F238E27FC236}">
                <a16:creationId xmlns:a16="http://schemas.microsoft.com/office/drawing/2014/main" id="{4885EE08-6CB0-96AF-6315-EFC2F0E13AD3}"/>
              </a:ext>
            </a:extLst>
          </p:cNvPr>
          <p:cNvSpPr txBox="1"/>
          <p:nvPr/>
        </p:nvSpPr>
        <p:spPr>
          <a:xfrm>
            <a:off x="1872005" y="903352"/>
            <a:ext cx="8233455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solidFill>
                  <a:srgbClr val="2EAAD9"/>
                </a:solidFill>
                <a:latin typeface="Calibri" panose="020F0502020204030204" pitchFamily="34" charset="0"/>
              </a:rPr>
              <a:t>:: </a:t>
            </a:r>
            <a:r>
              <a:rPr lang="pt-BR" sz="2000" b="1" cap="all">
                <a:latin typeface="Calibri" panose="020F0502020204030204" pitchFamily="34" charset="0"/>
              </a:rPr>
              <a:t>Antigos participantes da Gol de Letra </a:t>
            </a:r>
            <a:r>
              <a:rPr lang="pt-BR" sz="2000" b="1" cap="all">
                <a:solidFill>
                  <a:srgbClr val="2EAAD9"/>
                </a:solidFill>
                <a:latin typeface="Calibri" panose="020F0502020204030204" pitchFamily="34" charset="0"/>
              </a:rPr>
              <a:t>possuem autoconhecimento </a:t>
            </a:r>
            <a:r>
              <a:rPr lang="pt-BR" sz="2000" b="1" cap="all">
                <a:latin typeface="Calibri" panose="020F0502020204030204" pitchFamily="34" charset="0"/>
              </a:rPr>
              <a:t>relativo a </a:t>
            </a:r>
            <a:r>
              <a:rPr lang="pt-BR" sz="2000" b="1" cap="all">
                <a:solidFill>
                  <a:srgbClr val="2EAAD9"/>
                </a:solidFill>
                <a:latin typeface="Calibri" panose="020F0502020204030204" pitchFamily="34" charset="0"/>
              </a:rPr>
              <a:t>entrada no  mercado de trabalho</a:t>
            </a:r>
          </a:p>
        </p:txBody>
      </p:sp>
      <p:sp>
        <p:nvSpPr>
          <p:cNvPr id="7" name="CaixaDeTexto 17">
            <a:extLst>
              <a:ext uri="{FF2B5EF4-FFF2-40B4-BE49-F238E27FC236}">
                <a16:creationId xmlns:a16="http://schemas.microsoft.com/office/drawing/2014/main" id="{833EE4D9-63B7-CC41-CE16-DA7402A890ED}"/>
              </a:ext>
            </a:extLst>
          </p:cNvPr>
          <p:cNvSpPr txBox="1"/>
          <p:nvPr/>
        </p:nvSpPr>
        <p:spPr>
          <a:xfrm>
            <a:off x="1666469" y="5954648"/>
            <a:ext cx="5099280" cy="4702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28. Sobre as informações a seguir indique, para cada uma, o quanto você se identifica ou não com elas: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= 281 - </a:t>
            </a:r>
            <a:r>
              <a:rPr lang="pt-BR" sz="1100">
                <a:solidFill>
                  <a:srgbClr val="767171"/>
                </a:solidFill>
                <a:latin typeface="Calibri"/>
              </a:rPr>
              <a:t>Projetos dos eixos “Crianças e Adolescentes” &amp; “Jovens”)</a:t>
            </a:r>
            <a:endParaRPr lang="en-US" sz="1100">
              <a:solidFill>
                <a:srgbClr val="7C7C7C"/>
              </a:solidFill>
              <a:latin typeface="Calibri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5CEC33D-D5AC-A0FB-A1A9-B123FF9B87E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472680CF-A592-C57E-AE7C-4B333FF0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0" y="757993"/>
            <a:ext cx="998604" cy="998604"/>
          </a:xfrm>
          <a:prstGeom prst="rect">
            <a:avLst/>
          </a:prstGeom>
        </p:spPr>
      </p:pic>
      <p:pic>
        <p:nvPicPr>
          <p:cNvPr id="12" name="Gráfico 4" descr="Maleta com preenchimento sólido">
            <a:extLst>
              <a:ext uri="{FF2B5EF4-FFF2-40B4-BE49-F238E27FC236}">
                <a16:creationId xmlns:a16="http://schemas.microsoft.com/office/drawing/2014/main" id="{EE5D8FCF-9F33-B682-A2F5-E1D02517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3401" y="972507"/>
            <a:ext cx="572606" cy="57260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8" name="Gráfico 16">
            <a:extLst>
              <a:ext uri="{FF2B5EF4-FFF2-40B4-BE49-F238E27FC236}">
                <a16:creationId xmlns:a16="http://schemas.microsoft.com/office/drawing/2014/main" id="{85B5FA0B-E157-8A65-36C9-60C2ACC4B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422031"/>
              </p:ext>
            </p:extLst>
          </p:nvPr>
        </p:nvGraphicFramePr>
        <p:xfrm>
          <a:off x="1666469" y="2163462"/>
          <a:ext cx="9634666" cy="360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have Direita 19">
            <a:extLst>
              <a:ext uri="{FF2B5EF4-FFF2-40B4-BE49-F238E27FC236}">
                <a16:creationId xmlns:a16="http://schemas.microsoft.com/office/drawing/2014/main" id="{E5B5D6AF-0A75-7D8A-A237-5D2F94F37812}"/>
              </a:ext>
            </a:extLst>
          </p:cNvPr>
          <p:cNvSpPr/>
          <p:nvPr/>
        </p:nvSpPr>
        <p:spPr>
          <a:xfrm rot="16200004">
            <a:off x="8737080" y="1408122"/>
            <a:ext cx="235192" cy="1445817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CaixaDeTexto 31">
            <a:extLst>
              <a:ext uri="{FF2B5EF4-FFF2-40B4-BE49-F238E27FC236}">
                <a16:creationId xmlns:a16="http://schemas.microsoft.com/office/drawing/2014/main" id="{9F118681-62D7-783E-7048-3701176F449C}"/>
              </a:ext>
            </a:extLst>
          </p:cNvPr>
          <p:cNvSpPr txBox="1"/>
          <p:nvPr/>
        </p:nvSpPr>
        <p:spPr>
          <a:xfrm>
            <a:off x="8375617" y="1740649"/>
            <a:ext cx="87254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all" spc="-100" baseline="0">
                <a:solidFill>
                  <a:srgbClr val="002060"/>
                </a:solidFill>
                <a:uFillTx/>
                <a:latin typeface="AvenirNext LT Pro Bold" pitchFamily="34"/>
              </a:rPr>
              <a:t>77% </a:t>
            </a: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CaixaDeTexto 32">
            <a:extLst>
              <a:ext uri="{FF2B5EF4-FFF2-40B4-BE49-F238E27FC236}">
                <a16:creationId xmlns:a16="http://schemas.microsoft.com/office/drawing/2014/main" id="{5709009B-EDAD-5E6D-C562-87599D74D5CD}"/>
              </a:ext>
            </a:extLst>
          </p:cNvPr>
          <p:cNvSpPr txBox="1"/>
          <p:nvPr/>
        </p:nvSpPr>
        <p:spPr>
          <a:xfrm>
            <a:off x="8705038" y="2709620"/>
            <a:ext cx="87254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all" spc="-100" baseline="0">
                <a:solidFill>
                  <a:srgbClr val="002060"/>
                </a:solidFill>
                <a:uFillTx/>
                <a:latin typeface="AvenirNext LT Pro Bold" pitchFamily="34"/>
              </a:rPr>
              <a:t>77% </a:t>
            </a: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CaixaDeTexto 33">
            <a:extLst>
              <a:ext uri="{FF2B5EF4-FFF2-40B4-BE49-F238E27FC236}">
                <a16:creationId xmlns:a16="http://schemas.microsoft.com/office/drawing/2014/main" id="{33179551-267D-F798-EDB9-7AC2BEA6D4D0}"/>
              </a:ext>
            </a:extLst>
          </p:cNvPr>
          <p:cNvSpPr txBox="1"/>
          <p:nvPr/>
        </p:nvSpPr>
        <p:spPr>
          <a:xfrm>
            <a:off x="8921789" y="3594378"/>
            <a:ext cx="87254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all" spc="-100" baseline="0">
                <a:solidFill>
                  <a:srgbClr val="002060"/>
                </a:solidFill>
                <a:uFillTx/>
                <a:latin typeface="AvenirNext LT Pro Bold" pitchFamily="34"/>
              </a:rPr>
              <a:t>59% </a:t>
            </a: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Chave Direita 1">
            <a:extLst>
              <a:ext uri="{FF2B5EF4-FFF2-40B4-BE49-F238E27FC236}">
                <a16:creationId xmlns:a16="http://schemas.microsoft.com/office/drawing/2014/main" id="{ED73BB3D-E341-04BD-9D1F-293EB00EB017}"/>
              </a:ext>
            </a:extLst>
          </p:cNvPr>
          <p:cNvSpPr/>
          <p:nvPr/>
        </p:nvSpPr>
        <p:spPr>
          <a:xfrm rot="16200004">
            <a:off x="8804193" y="2411216"/>
            <a:ext cx="235192" cy="1311592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Chave Direita 2">
            <a:extLst>
              <a:ext uri="{FF2B5EF4-FFF2-40B4-BE49-F238E27FC236}">
                <a16:creationId xmlns:a16="http://schemas.microsoft.com/office/drawing/2014/main" id="{904810C1-5B35-BA08-D147-18EC28B77B29}"/>
              </a:ext>
            </a:extLst>
          </p:cNvPr>
          <p:cNvSpPr/>
          <p:nvPr/>
        </p:nvSpPr>
        <p:spPr>
          <a:xfrm rot="16200004">
            <a:off x="8804193" y="3292044"/>
            <a:ext cx="235192" cy="1311592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5">
            <a:extLst>
              <a:ext uri="{FF2B5EF4-FFF2-40B4-BE49-F238E27FC236}">
                <a16:creationId xmlns:a16="http://schemas.microsoft.com/office/drawing/2014/main" id="{66A05F52-5258-A841-4721-DA19AE57C1D4}"/>
              </a:ext>
            </a:extLst>
          </p:cNvPr>
          <p:cNvSpPr txBox="1"/>
          <p:nvPr/>
        </p:nvSpPr>
        <p:spPr>
          <a:xfrm>
            <a:off x="1764740" y="1067502"/>
            <a:ext cx="8966013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latin typeface="Calibri" panose="020F0502020204030204" pitchFamily="34" charset="0"/>
              </a:rPr>
              <a:t>Respondentes possuem autopercepção </a:t>
            </a:r>
            <a:r>
              <a:rPr lang="pt-BR" sz="2000" b="1" cap="all">
                <a:solidFill>
                  <a:srgbClr val="2EAAD9"/>
                </a:solidFill>
                <a:latin typeface="Calibri" panose="020F0502020204030204" pitchFamily="34" charset="0"/>
              </a:rPr>
              <a:t>extremamente positiva </a:t>
            </a:r>
            <a:r>
              <a:rPr lang="pt-BR" sz="2000" b="1" cap="all">
                <a:latin typeface="Calibri" panose="020F0502020204030204" pitchFamily="34" charset="0"/>
              </a:rPr>
              <a:t>sobre  </a:t>
            </a:r>
            <a:r>
              <a:rPr lang="pt-BR" sz="2000" b="1" cap="all">
                <a:solidFill>
                  <a:srgbClr val="2EAAD9"/>
                </a:solidFill>
                <a:latin typeface="Calibri" panose="020F0502020204030204" pitchFamily="34" charset="0"/>
              </a:rPr>
              <a:t>habilidades comportamentais</a:t>
            </a:r>
            <a:r>
              <a:rPr lang="pt-BR" sz="2000" b="1" cap="all">
                <a:latin typeface="Calibri" panose="020F0502020204030204" pitchFamily="34" charset="0"/>
              </a:rPr>
              <a:t> relacionadas ao trabalho e/ou estudos </a:t>
            </a:r>
          </a:p>
        </p:txBody>
      </p:sp>
      <p:sp>
        <p:nvSpPr>
          <p:cNvPr id="6" name="CaixaDeTexto 14">
            <a:extLst>
              <a:ext uri="{FF2B5EF4-FFF2-40B4-BE49-F238E27FC236}">
                <a16:creationId xmlns:a16="http://schemas.microsoft.com/office/drawing/2014/main" id="{DF1761AE-F660-C947-0247-7AEE1E4A8A24}"/>
              </a:ext>
            </a:extLst>
          </p:cNvPr>
          <p:cNvSpPr txBox="1"/>
          <p:nvPr/>
        </p:nvSpPr>
        <p:spPr>
          <a:xfrm>
            <a:off x="1666469" y="5790498"/>
            <a:ext cx="4550139" cy="612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29. Sobre suas tarefas atuais, com escola/universidade, trabalho ou outras áreas, o quanto você se identifica ou não com as afirmações a seguir: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281 – Projetos dos eixos “Crianças e Adolescentes” &amp; “Jovens”)</a:t>
            </a:r>
            <a:endParaRPr lang="en-US" sz="10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7" name="CaixaDeTexto 15">
            <a:extLst>
              <a:ext uri="{FF2B5EF4-FFF2-40B4-BE49-F238E27FC236}">
                <a16:creationId xmlns:a16="http://schemas.microsoft.com/office/drawing/2014/main" id="{798063D8-B8D1-036F-96B9-5F2D8E0B2851}"/>
              </a:ext>
            </a:extLst>
          </p:cNvPr>
          <p:cNvSpPr txBox="1"/>
          <p:nvPr/>
        </p:nvSpPr>
        <p:spPr>
          <a:xfrm>
            <a:off x="6857999" y="2560108"/>
            <a:ext cx="3953433" cy="10416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90%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apontam ser </a:t>
            </a:r>
            <a:r>
              <a:rPr lang="pt-BR" sz="2000">
                <a:solidFill>
                  <a:srgbClr val="2EAAD9"/>
                </a:solidFill>
                <a:latin typeface="Calibri" panose="020F0502020204030204" pitchFamily="34" charset="0"/>
              </a:rPr>
              <a:t>reconhecidos como pessoas confiáveis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para realizar tarefas 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20">
            <a:extLst>
              <a:ext uri="{FF2B5EF4-FFF2-40B4-BE49-F238E27FC236}">
                <a16:creationId xmlns:a16="http://schemas.microsoft.com/office/drawing/2014/main" id="{26DB0F96-2882-8C12-A868-E95342840F58}"/>
              </a:ext>
            </a:extLst>
          </p:cNvPr>
          <p:cNvSpPr txBox="1"/>
          <p:nvPr/>
        </p:nvSpPr>
        <p:spPr>
          <a:xfrm>
            <a:off x="6857999" y="4004532"/>
            <a:ext cx="3872754" cy="10416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75%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costumam </a:t>
            </a:r>
            <a:r>
              <a:rPr lang="pt-BR" sz="2000">
                <a:solidFill>
                  <a:srgbClr val="2EAAD9"/>
                </a:solidFill>
                <a:latin typeface="Calibri" panose="020F0502020204030204" pitchFamily="34" charset="0"/>
              </a:rPr>
              <a:t>ter iniciativa e se responsabilizar</a:t>
            </a:r>
            <a:r>
              <a:rPr lang="pt-BR" sz="20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por tarefas voluntariamente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CE46B06E-CA55-C600-6C67-21FFE1153118}"/>
              </a:ext>
            </a:extLst>
          </p:cNvPr>
          <p:cNvSpPr txBox="1"/>
          <p:nvPr/>
        </p:nvSpPr>
        <p:spPr>
          <a:xfrm>
            <a:off x="2142593" y="2564556"/>
            <a:ext cx="3953406" cy="10416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91%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dizem ser </a:t>
            </a:r>
            <a:r>
              <a:rPr lang="pt-BR" sz="2000">
                <a:solidFill>
                  <a:srgbClr val="2EAAD9"/>
                </a:solidFill>
                <a:latin typeface="Calibri" panose="020F0502020204030204" pitchFamily="34" charset="0"/>
              </a:rPr>
              <a:t>comprometidos e responsáveis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com o que prometem 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23">
            <a:extLst>
              <a:ext uri="{FF2B5EF4-FFF2-40B4-BE49-F238E27FC236}">
                <a16:creationId xmlns:a16="http://schemas.microsoft.com/office/drawing/2014/main" id="{B1836957-6E0F-C507-857C-D07843D64D7E}"/>
              </a:ext>
            </a:extLst>
          </p:cNvPr>
          <p:cNvSpPr txBox="1"/>
          <p:nvPr/>
        </p:nvSpPr>
        <p:spPr>
          <a:xfrm>
            <a:off x="2161860" y="4011781"/>
            <a:ext cx="3606928" cy="721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00"/>
              </a:lnSpc>
              <a:tabLst>
                <a:tab pos="1730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2EAAD9"/>
                </a:solidFill>
                <a:latin typeface="Calibri" panose="020F0502020204030204" pitchFamily="34" charset="0"/>
              </a:rPr>
              <a:t>8o% 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cumprem suas tarefas no </a:t>
            </a:r>
            <a:r>
              <a:rPr lang="pt-BR" sz="2000">
                <a:solidFill>
                  <a:srgbClr val="2EAAD9"/>
                </a:solidFill>
                <a:latin typeface="Calibri" panose="020F0502020204030204" pitchFamily="34" charset="0"/>
              </a:rPr>
              <a:t>prazo determinado </a:t>
            </a:r>
            <a:endParaRPr lang="pt-BR" sz="1400">
              <a:solidFill>
                <a:srgbClr val="2EAAD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ixaDeTexto 24">
            <a:extLst>
              <a:ext uri="{FF2B5EF4-FFF2-40B4-BE49-F238E27FC236}">
                <a16:creationId xmlns:a16="http://schemas.microsoft.com/office/drawing/2014/main" id="{7587C74C-85F6-E27A-027B-ECCC5E4B13D7}"/>
              </a:ext>
            </a:extLst>
          </p:cNvPr>
          <p:cNvSpPr txBox="1"/>
          <p:nvPr/>
        </p:nvSpPr>
        <p:spPr>
          <a:xfrm>
            <a:off x="1666470" y="5328833"/>
            <a:ext cx="395339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cap="all">
                <a:solidFill>
                  <a:srgbClr val="2EAAD9"/>
                </a:solidFill>
                <a:latin typeface="Calibri" panose="020F0502020204030204" pitchFamily="34" charset="0"/>
              </a:rPr>
              <a:t>*soma de respostas “me identifico totalmente” e “me identifico bastante”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FFCD197-1591-CF1A-2F71-BB5011A53303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A54C1C29-1C88-916E-8208-FD0C0B2F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" y="899895"/>
            <a:ext cx="998604" cy="998604"/>
          </a:xfrm>
          <a:prstGeom prst="rect">
            <a:avLst/>
          </a:prstGeom>
        </p:spPr>
      </p:pic>
      <p:pic>
        <p:nvPicPr>
          <p:cNvPr id="16" name="Gráfico 4" descr="Saúde mental com preenchimento sólido">
            <a:extLst>
              <a:ext uri="{FF2B5EF4-FFF2-40B4-BE49-F238E27FC236}">
                <a16:creationId xmlns:a16="http://schemas.microsoft.com/office/drawing/2014/main" id="{C79C0B03-9FD3-DB5E-F657-D1197A3EA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864" y="1081095"/>
            <a:ext cx="663680" cy="6636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643B1BA-0EEF-7C35-ECC7-2F49FF94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030" y="3765682"/>
            <a:ext cx="8415693" cy="15076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E5F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24">
            <a:extLst>
              <a:ext uri="{FF2B5EF4-FFF2-40B4-BE49-F238E27FC236}">
                <a16:creationId xmlns:a16="http://schemas.microsoft.com/office/drawing/2014/main" id="{975CA96E-C370-DF25-573C-537A2E8CA81B}"/>
              </a:ext>
            </a:extLst>
          </p:cNvPr>
          <p:cNvSpPr txBox="1"/>
          <p:nvPr/>
        </p:nvSpPr>
        <p:spPr>
          <a:xfrm>
            <a:off x="1670924" y="2048656"/>
            <a:ext cx="850565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i="1" cap="all" spc="-100">
                <a:solidFill>
                  <a:srgbClr val="E5FE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05_ b. </a:t>
            </a:r>
            <a:r>
              <a:rPr lang="pt-BR" sz="54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Impactos de</a:t>
            </a:r>
          </a:p>
        </p:txBody>
      </p:sp>
      <p:sp>
        <p:nvSpPr>
          <p:cNvPr id="5" name="CaixaDeTexto 24">
            <a:extLst>
              <a:ext uri="{FF2B5EF4-FFF2-40B4-BE49-F238E27FC236}">
                <a16:creationId xmlns:a16="http://schemas.microsoft.com/office/drawing/2014/main" id="{28FE814E-BFB0-0C31-2773-1A725ABFE7D3}"/>
              </a:ext>
            </a:extLst>
          </p:cNvPr>
          <p:cNvSpPr txBox="1"/>
          <p:nvPr/>
        </p:nvSpPr>
        <p:spPr>
          <a:xfrm>
            <a:off x="2793842" y="2703231"/>
            <a:ext cx="76746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507567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2EEE69-C0F5-0635-3EA2-16F8BC238AB0}"/>
              </a:ext>
            </a:extLst>
          </p:cNvPr>
          <p:cNvSpPr txBox="1"/>
          <p:nvPr/>
        </p:nvSpPr>
        <p:spPr>
          <a:xfrm>
            <a:off x="589217" y="1532246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24" name="CaixaDeTexto 3">
            <a:extLst>
              <a:ext uri="{FF2B5EF4-FFF2-40B4-BE49-F238E27FC236}">
                <a16:creationId xmlns:a16="http://schemas.microsoft.com/office/drawing/2014/main" id="{1A37810A-8013-C9B9-1FC4-E98A47F1EE71}"/>
              </a:ext>
            </a:extLst>
          </p:cNvPr>
          <p:cNvSpPr txBox="1"/>
          <p:nvPr/>
        </p:nvSpPr>
        <p:spPr>
          <a:xfrm>
            <a:off x="931591" y="809820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Crianças Jovens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e adolescentes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F3F39C5-22F6-FC66-76FC-20F28B5BF978}"/>
              </a:ext>
            </a:extLst>
          </p:cNvPr>
          <p:cNvCxnSpPr>
            <a:cxnSpLocks/>
          </p:cNvCxnSpPr>
          <p:nvPr/>
        </p:nvCxnSpPr>
        <p:spPr>
          <a:xfrm>
            <a:off x="1100890" y="2240557"/>
            <a:ext cx="0" cy="4617443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E34D8B6-2FA9-58F7-5579-9EE97E2AA893}"/>
              </a:ext>
            </a:extLst>
          </p:cNvPr>
          <p:cNvSpPr/>
          <p:nvPr/>
        </p:nvSpPr>
        <p:spPr>
          <a:xfrm>
            <a:off x="991871" y="2636642"/>
            <a:ext cx="197581" cy="1975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3">
            <a:extLst>
              <a:ext uri="{FF2B5EF4-FFF2-40B4-BE49-F238E27FC236}">
                <a16:creationId xmlns:a16="http://schemas.microsoft.com/office/drawing/2014/main" id="{13BE2E03-90FB-DD06-4DA3-906AA069EFF9}"/>
              </a:ext>
            </a:extLst>
          </p:cNvPr>
          <p:cNvSpPr txBox="1"/>
          <p:nvPr/>
        </p:nvSpPr>
        <p:spPr>
          <a:xfrm>
            <a:off x="931591" y="1098933"/>
            <a:ext cx="548938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Segundo Nível</a:t>
            </a: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Resultados concretos</a:t>
            </a:r>
          </a:p>
        </p:txBody>
      </p:sp>
      <p:sp>
        <p:nvSpPr>
          <p:cNvPr id="31" name="CaixaDeTexto 40">
            <a:extLst>
              <a:ext uri="{FF2B5EF4-FFF2-40B4-BE49-F238E27FC236}">
                <a16:creationId xmlns:a16="http://schemas.microsoft.com/office/drawing/2014/main" id="{D275F50B-28EA-3275-E819-63CCD72F95FF}"/>
              </a:ext>
            </a:extLst>
          </p:cNvPr>
          <p:cNvSpPr txBox="1"/>
          <p:nvPr/>
        </p:nvSpPr>
        <p:spPr>
          <a:xfrm>
            <a:off x="1373257" y="2438138"/>
            <a:ext cx="338854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contribui com o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desempenho e  motivação escolar.</a:t>
            </a:r>
          </a:p>
        </p:txBody>
      </p:sp>
      <p:sp>
        <p:nvSpPr>
          <p:cNvPr id="32" name="CaixaDeTexto 35">
            <a:extLst>
              <a:ext uri="{FF2B5EF4-FFF2-40B4-BE49-F238E27FC236}">
                <a16:creationId xmlns:a16="http://schemas.microsoft.com/office/drawing/2014/main" id="{AA56E048-4B04-3BA6-53B7-5299A388D17B}"/>
              </a:ext>
            </a:extLst>
          </p:cNvPr>
          <p:cNvSpPr txBox="1"/>
          <p:nvPr/>
        </p:nvSpPr>
        <p:spPr>
          <a:xfrm>
            <a:off x="1373257" y="3171413"/>
            <a:ext cx="4119765" cy="1708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Temáticas</a:t>
            </a:r>
            <a:r>
              <a:rPr lang="pt-BR" sz="150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apresentadas pela Gol de Letra passam a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participar da vida dos egressos,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seja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como escolha de carreira ou nível pessoal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(como hobbies).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76%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passaram a frequentar mais </a:t>
            </a:r>
            <a:r>
              <a:rPr lang="pt-BR" sz="1500" kern="0">
                <a:solidFill>
                  <a:srgbClr val="00B050"/>
                </a:solidFill>
                <a:latin typeface="Calibri" panose="020F0502020204030204" pitchFamily="34" charset="0"/>
              </a:rPr>
              <a:t>múltiplas atividades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por conta da Gol de Letra.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4D00"/>
              </a:solidFill>
              <a:latin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4D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ixaDeTexto 37">
            <a:extLst>
              <a:ext uri="{FF2B5EF4-FFF2-40B4-BE49-F238E27FC236}">
                <a16:creationId xmlns:a16="http://schemas.microsoft.com/office/drawing/2014/main" id="{59A0468E-A8DD-6E41-DBB9-1AA6CD5976AE}"/>
              </a:ext>
            </a:extLst>
          </p:cNvPr>
          <p:cNvSpPr txBox="1"/>
          <p:nvPr/>
        </p:nvSpPr>
        <p:spPr>
          <a:xfrm>
            <a:off x="1394178" y="4717636"/>
            <a:ext cx="3890058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fornece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apoio na inserção no Ensino Superior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desde o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momento da escolha e preparação para o vestibular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até na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permanência no curso.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4D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179531-6336-6E58-B33F-AAA04E797DDE}"/>
              </a:ext>
            </a:extLst>
          </p:cNvPr>
          <p:cNvSpPr/>
          <p:nvPr/>
        </p:nvSpPr>
        <p:spPr>
          <a:xfrm>
            <a:off x="991871" y="3647443"/>
            <a:ext cx="197581" cy="1975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1C675E-43C7-56E8-52B2-0A9C56DA6674}"/>
              </a:ext>
            </a:extLst>
          </p:cNvPr>
          <p:cNvSpPr/>
          <p:nvPr/>
        </p:nvSpPr>
        <p:spPr>
          <a:xfrm>
            <a:off x="991871" y="5058850"/>
            <a:ext cx="197581" cy="1975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B083EFFC-CDFC-E2DC-CF28-78D8B3837DCA}"/>
              </a:ext>
            </a:extLst>
          </p:cNvPr>
          <p:cNvCxnSpPr>
            <a:cxnSpLocks/>
          </p:cNvCxnSpPr>
          <p:nvPr/>
        </p:nvCxnSpPr>
        <p:spPr>
          <a:xfrm>
            <a:off x="6284731" y="0"/>
            <a:ext cx="0" cy="412152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1116E49-8D4C-42CE-4264-405F41305152}"/>
              </a:ext>
            </a:extLst>
          </p:cNvPr>
          <p:cNvSpPr/>
          <p:nvPr/>
        </p:nvSpPr>
        <p:spPr>
          <a:xfrm>
            <a:off x="6175712" y="1532246"/>
            <a:ext cx="197581" cy="1975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1CC515-AA62-75A4-35EC-1920D9A1E2CA}"/>
              </a:ext>
            </a:extLst>
          </p:cNvPr>
          <p:cNvSpPr/>
          <p:nvPr/>
        </p:nvSpPr>
        <p:spPr>
          <a:xfrm>
            <a:off x="6175712" y="3056483"/>
            <a:ext cx="197581" cy="1975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39">
            <a:extLst>
              <a:ext uri="{FF2B5EF4-FFF2-40B4-BE49-F238E27FC236}">
                <a16:creationId xmlns:a16="http://schemas.microsoft.com/office/drawing/2014/main" id="{C1953A98-3504-1C12-DE26-B774F8FC0DA4}"/>
              </a:ext>
            </a:extLst>
          </p:cNvPr>
          <p:cNvSpPr txBox="1"/>
          <p:nvPr/>
        </p:nvSpPr>
        <p:spPr>
          <a:xfrm>
            <a:off x="6670529" y="1401423"/>
            <a:ext cx="4455798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33%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chegaram ao ensino superior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(completo ou cursando). Quase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1/3 em universidades públicas.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Apenas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7% das mães dos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egressos chegaram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no mesmo nível de ensino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8" name="CaixaDeTexto 41">
            <a:extLst>
              <a:ext uri="{FF2B5EF4-FFF2-40B4-BE49-F238E27FC236}">
                <a16:creationId xmlns:a16="http://schemas.microsoft.com/office/drawing/2014/main" id="{08FBE34A-4C4B-6394-1626-C203BD0F7580}"/>
              </a:ext>
            </a:extLst>
          </p:cNvPr>
          <p:cNvSpPr txBox="1"/>
          <p:nvPr/>
        </p:nvSpPr>
        <p:spPr>
          <a:xfrm>
            <a:off x="6670529" y="2740628"/>
            <a:ext cx="4455798" cy="1708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contribui significativamente 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para inserir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jovens no mercado de trabalho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em múltiplas frentes: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Capacitação técnica;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Criação de rede;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Contratações.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24%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conseguiram emprego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por indicação ou divulgação de vaga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através da Gol De Letra.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2577650C-8D08-27B5-A872-444806C8143C}"/>
              </a:ext>
            </a:extLst>
          </p:cNvPr>
          <p:cNvCxnSpPr>
            <a:cxnSpLocks/>
          </p:cNvCxnSpPr>
          <p:nvPr/>
        </p:nvCxnSpPr>
        <p:spPr>
          <a:xfrm>
            <a:off x="0" y="3901350"/>
            <a:ext cx="12192000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Google Shape;423;p17">
            <a:extLst>
              <a:ext uri="{FF2B5EF4-FFF2-40B4-BE49-F238E27FC236}">
                <a16:creationId xmlns:a16="http://schemas.microsoft.com/office/drawing/2014/main" id="{DB8344B4-4160-6565-B946-61B07F8F4F06}"/>
              </a:ext>
            </a:extLst>
          </p:cNvPr>
          <p:cNvSpPr txBox="1"/>
          <p:nvPr/>
        </p:nvSpPr>
        <p:spPr>
          <a:xfrm>
            <a:off x="1827025" y="1592778"/>
            <a:ext cx="1361455" cy="6088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lnSpc>
                <a:spcPts val="2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Impactos de 2º </a:t>
            </a:r>
            <a:r>
              <a:rPr lang="pt-PT" sz="2000" b="1" err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nivel</a:t>
            </a:r>
            <a:endParaRPr lang="pt-PT" sz="2000" b="1">
              <a:solidFill>
                <a:srgbClr val="00B050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57" name="CaixaDeTexto 3">
            <a:extLst>
              <a:ext uri="{FF2B5EF4-FFF2-40B4-BE49-F238E27FC236}">
                <a16:creationId xmlns:a16="http://schemas.microsoft.com/office/drawing/2014/main" id="{F1DAD634-7D61-62FF-9081-1E61B1B8C7BE}"/>
              </a:ext>
            </a:extLst>
          </p:cNvPr>
          <p:cNvSpPr txBox="1"/>
          <p:nvPr/>
        </p:nvSpPr>
        <p:spPr>
          <a:xfrm>
            <a:off x="931591" y="936742"/>
            <a:ext cx="345139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de</a:t>
            </a: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segundo nível</a:t>
            </a:r>
          </a:p>
        </p:txBody>
      </p:sp>
      <p:pic>
        <p:nvPicPr>
          <p:cNvPr id="58" name="Gráfico 59" descr="Crachá estrutura de tópicos">
            <a:extLst>
              <a:ext uri="{FF2B5EF4-FFF2-40B4-BE49-F238E27FC236}">
                <a16:creationId xmlns:a16="http://schemas.microsoft.com/office/drawing/2014/main" id="{0A467098-BCA3-B125-5EA0-3AB8A5D0A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526" y="1522429"/>
            <a:ext cx="763138" cy="7631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9" name="CaixaDeTexto 25">
            <a:extLst>
              <a:ext uri="{FF2B5EF4-FFF2-40B4-BE49-F238E27FC236}">
                <a16:creationId xmlns:a16="http://schemas.microsoft.com/office/drawing/2014/main" id="{BDC91EBF-1257-D906-3621-9882552D633F}"/>
              </a:ext>
            </a:extLst>
          </p:cNvPr>
          <p:cNvSpPr txBox="1"/>
          <p:nvPr/>
        </p:nvSpPr>
        <p:spPr>
          <a:xfrm>
            <a:off x="2916603" y="1530619"/>
            <a:ext cx="8331862" cy="1426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Foram classificados como impactos de segundo nível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aqueles encontrados ainda em muitos entrevistados,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 especialmente naqueles que tiveram maiores oportunidades dentro da Gol de Letra. </a:t>
            </a:r>
          </a:p>
          <a:p>
            <a:pPr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Esses impactos trazem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resultados mais palpáveis na vida dos participantes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, possibilitando mudanças de vida mais estruturais, como os  impactos observados no nível 3.</a:t>
            </a:r>
          </a:p>
        </p:txBody>
      </p:sp>
      <p:sp>
        <p:nvSpPr>
          <p:cNvPr id="60" name="Google Shape;423;p17">
            <a:extLst>
              <a:ext uri="{FF2B5EF4-FFF2-40B4-BE49-F238E27FC236}">
                <a16:creationId xmlns:a16="http://schemas.microsoft.com/office/drawing/2014/main" id="{5067B4AA-5B4A-E533-4A59-65F4ECD99C8A}"/>
              </a:ext>
            </a:extLst>
          </p:cNvPr>
          <p:cNvSpPr txBox="1"/>
          <p:nvPr/>
        </p:nvSpPr>
        <p:spPr>
          <a:xfrm>
            <a:off x="6563193" y="4432498"/>
            <a:ext cx="1257189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3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Ensino Superior </a:t>
            </a:r>
          </a:p>
        </p:txBody>
      </p:sp>
      <p:sp>
        <p:nvSpPr>
          <p:cNvPr id="61" name="Google Shape;423;p17">
            <a:extLst>
              <a:ext uri="{FF2B5EF4-FFF2-40B4-BE49-F238E27FC236}">
                <a16:creationId xmlns:a16="http://schemas.microsoft.com/office/drawing/2014/main" id="{8D90A3FB-E186-30E4-F148-390D24BE1067}"/>
              </a:ext>
            </a:extLst>
          </p:cNvPr>
          <p:cNvSpPr txBox="1"/>
          <p:nvPr/>
        </p:nvSpPr>
        <p:spPr>
          <a:xfrm>
            <a:off x="2054953" y="4375881"/>
            <a:ext cx="1577103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3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Desempenho escolar </a:t>
            </a:r>
          </a:p>
        </p:txBody>
      </p:sp>
      <p:sp>
        <p:nvSpPr>
          <p:cNvPr id="62" name="Google Shape;423;p17">
            <a:extLst>
              <a:ext uri="{FF2B5EF4-FFF2-40B4-BE49-F238E27FC236}">
                <a16:creationId xmlns:a16="http://schemas.microsoft.com/office/drawing/2014/main" id="{10E9FCC6-075C-599D-0301-00C54CF9B7B8}"/>
              </a:ext>
            </a:extLst>
          </p:cNvPr>
          <p:cNvSpPr txBox="1"/>
          <p:nvPr/>
        </p:nvSpPr>
        <p:spPr>
          <a:xfrm>
            <a:off x="4382981" y="4432498"/>
            <a:ext cx="1155015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3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Escolhas de vida</a:t>
            </a:r>
          </a:p>
        </p:txBody>
      </p:sp>
      <p:sp>
        <p:nvSpPr>
          <p:cNvPr id="63" name="Google Shape;423;p17">
            <a:extLst>
              <a:ext uri="{FF2B5EF4-FFF2-40B4-BE49-F238E27FC236}">
                <a16:creationId xmlns:a16="http://schemas.microsoft.com/office/drawing/2014/main" id="{E3487E95-C7B8-F9DA-C6EE-9EB959D2B0BD}"/>
              </a:ext>
            </a:extLst>
          </p:cNvPr>
          <p:cNvSpPr txBox="1"/>
          <p:nvPr/>
        </p:nvSpPr>
        <p:spPr>
          <a:xfrm>
            <a:off x="8429056" y="4521613"/>
            <a:ext cx="1770539" cy="453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lnSpc>
                <a:spcPts val="13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Inserção no mercado de trabalho 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713CFB0-B24B-675C-4A27-E7F0E392AEB4}"/>
              </a:ext>
            </a:extLst>
          </p:cNvPr>
          <p:cNvSpPr/>
          <p:nvPr/>
        </p:nvSpPr>
        <p:spPr>
          <a:xfrm>
            <a:off x="2373967" y="3464205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Gráfico 8" descr="Lista com preenchimento sólido">
            <a:extLst>
              <a:ext uri="{FF2B5EF4-FFF2-40B4-BE49-F238E27FC236}">
                <a16:creationId xmlns:a16="http://schemas.microsoft.com/office/drawing/2014/main" id="{36C7A2E2-A00D-5D0F-2DDB-3691DEC4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39822" y="3649158"/>
            <a:ext cx="503000" cy="503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8FE86369-55E0-CC45-0657-B22A1DF8F254}"/>
              </a:ext>
            </a:extLst>
          </p:cNvPr>
          <p:cNvSpPr/>
          <p:nvPr/>
        </p:nvSpPr>
        <p:spPr>
          <a:xfrm>
            <a:off x="4565837" y="3464205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Gráfico 16" descr="Gráfico de decisão com preenchimento sólido">
            <a:extLst>
              <a:ext uri="{FF2B5EF4-FFF2-40B4-BE49-F238E27FC236}">
                <a16:creationId xmlns:a16="http://schemas.microsoft.com/office/drawing/2014/main" id="{AA59ECDB-FC8F-4AFB-2F36-61B2C40DB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37794" y="3617061"/>
            <a:ext cx="503249" cy="503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522B4C75-E5D6-890B-4F61-E7CBE58EFC13}"/>
              </a:ext>
            </a:extLst>
          </p:cNvPr>
          <p:cNvSpPr/>
          <p:nvPr/>
        </p:nvSpPr>
        <p:spPr>
          <a:xfrm>
            <a:off x="6742577" y="3464205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6" name="Gráfico 19" descr="Canudo de diploma com preenchimento sólido">
            <a:extLst>
              <a:ext uri="{FF2B5EF4-FFF2-40B4-BE49-F238E27FC236}">
                <a16:creationId xmlns:a16="http://schemas.microsoft.com/office/drawing/2014/main" id="{3ECA261B-661B-AA55-33E6-4394A336C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74107" y="3625041"/>
            <a:ext cx="584104" cy="584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DBF63223-8238-22AC-77B0-4A0DB70D74BA}"/>
              </a:ext>
            </a:extLst>
          </p:cNvPr>
          <p:cNvSpPr/>
          <p:nvPr/>
        </p:nvSpPr>
        <p:spPr>
          <a:xfrm>
            <a:off x="8840318" y="3464205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Gráfico 21" descr="Maleta com preenchimento sólido">
            <a:extLst>
              <a:ext uri="{FF2B5EF4-FFF2-40B4-BE49-F238E27FC236}">
                <a16:creationId xmlns:a16="http://schemas.microsoft.com/office/drawing/2014/main" id="{F6EA0BE6-9EE2-84F5-44D7-ACE8A11DB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02309" y="3625041"/>
            <a:ext cx="523182" cy="5231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8A31CC-4DFF-F04E-43F0-5A1A44EEF27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>
            <a:extLst>
              <a:ext uri="{FF2B5EF4-FFF2-40B4-BE49-F238E27FC236}">
                <a16:creationId xmlns:a16="http://schemas.microsoft.com/office/drawing/2014/main" id="{E7B41A5F-05C8-0492-F15F-B43EC6877537}"/>
              </a:ext>
            </a:extLst>
          </p:cNvPr>
          <p:cNvSpPr txBox="1"/>
          <p:nvPr/>
        </p:nvSpPr>
        <p:spPr>
          <a:xfrm>
            <a:off x="6944497" y="972611"/>
            <a:ext cx="457861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latin typeface="Calibri" panose="020F0502020204030204" pitchFamily="34" charset="0"/>
              </a:rPr>
              <a:t>PARTICIPANTES relatam </a:t>
            </a:r>
            <a:r>
              <a:rPr lang="pt-BR" sz="2000" b="1" cap="all">
                <a:solidFill>
                  <a:srgbClr val="00B050"/>
                </a:solidFill>
                <a:latin typeface="Calibri" panose="020F0502020204030204" pitchFamily="34" charset="0"/>
              </a:rPr>
              <a:t>melhoria na relação com escola e  desempenho escolar</a:t>
            </a:r>
            <a:r>
              <a:rPr lang="pt-BR" sz="2000" b="1" cap="all">
                <a:latin typeface="Calibri" panose="020F0502020204030204" pitchFamily="34" charset="0"/>
              </a:rPr>
              <a:t> após entrarem na Gol </a:t>
            </a:r>
            <a:br>
              <a:rPr lang="pt-BR" sz="2000" b="1" cap="all">
                <a:latin typeface="Calibri" panose="020F0502020204030204" pitchFamily="34" charset="0"/>
              </a:rPr>
            </a:br>
            <a:r>
              <a:rPr lang="pt-BR" sz="2000" b="1" cap="all">
                <a:latin typeface="Calibri" panose="020F0502020204030204" pitchFamily="34" charset="0"/>
              </a:rPr>
              <a:t>de Letra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FF086386-5D59-33C6-B3C4-2D27CAEA1B11}"/>
              </a:ext>
            </a:extLst>
          </p:cNvPr>
          <p:cNvSpPr txBox="1"/>
          <p:nvPr/>
        </p:nvSpPr>
        <p:spPr>
          <a:xfrm>
            <a:off x="1867831" y="2024295"/>
            <a:ext cx="4529578" cy="46166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Participantes relatam observar uma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melhora no seu desempenho escolar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 motivação após entrarem na Gol de Letra. Essa melhoria pode ser relacionada aos incentivos realizados pela Fundação: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Gol de Letra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reforçava diretamente a importância da escola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e de ter um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bom desempenho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escolar;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:: Programas de apoio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escolar, abordando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temáticas da escola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com maior qualidade (na visão dos participantes) em um ambiente de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participação e acolhimento;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>
              <a:solidFill>
                <a:srgbClr val="00B05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Projeto de vida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que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traz sentido e motivação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para a escola;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Mudanças de postura e comportamento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que contribuem para desempenho escolar;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::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Autoestima e sentimento de capacidade sobre melhoria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de desempenho escolar.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E2C39-4F8F-2AA3-E035-6C69E693F646}"/>
              </a:ext>
            </a:extLst>
          </p:cNvPr>
          <p:cNvSpPr/>
          <p:nvPr/>
        </p:nvSpPr>
        <p:spPr>
          <a:xfrm>
            <a:off x="668889" y="1209474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1" descr="Lista com preenchimento sólido">
            <a:extLst>
              <a:ext uri="{FF2B5EF4-FFF2-40B4-BE49-F238E27FC236}">
                <a16:creationId xmlns:a16="http://schemas.microsoft.com/office/drawing/2014/main" id="{10268EF8-0724-0344-36E9-1F23E0FB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6731" y="1418662"/>
            <a:ext cx="585111" cy="5851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ixaDeTexto 3">
            <a:extLst>
              <a:ext uri="{FF2B5EF4-FFF2-40B4-BE49-F238E27FC236}">
                <a16:creationId xmlns:a16="http://schemas.microsoft.com/office/drawing/2014/main" id="{4CF45DE6-77EF-FFE9-F4A5-71B2BFAEFC72}"/>
              </a:ext>
            </a:extLst>
          </p:cNvPr>
          <p:cNvSpPr txBox="1"/>
          <p:nvPr/>
        </p:nvSpPr>
        <p:spPr>
          <a:xfrm>
            <a:off x="1838842" y="1487923"/>
            <a:ext cx="6135394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Desempenho escolar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B27A125B-4A82-BEE3-4606-2A7397D677B8}"/>
              </a:ext>
            </a:extLst>
          </p:cNvPr>
          <p:cNvSpPr/>
          <p:nvPr/>
        </p:nvSpPr>
        <p:spPr>
          <a:xfrm>
            <a:off x="7271638" y="2567887"/>
            <a:ext cx="3498911" cy="694586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FBCBCA-52BA-F6D2-CB8E-D724A3FBE922}"/>
              </a:ext>
            </a:extLst>
          </p:cNvPr>
          <p:cNvSpPr/>
          <p:nvPr/>
        </p:nvSpPr>
        <p:spPr>
          <a:xfrm>
            <a:off x="7001659" y="2623252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3251CE46-8110-2BB6-60EF-9883BEE09FB5}"/>
              </a:ext>
            </a:extLst>
          </p:cNvPr>
          <p:cNvSpPr txBox="1"/>
          <p:nvPr/>
        </p:nvSpPr>
        <p:spPr>
          <a:xfrm>
            <a:off x="7664940" y="2652890"/>
            <a:ext cx="316612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“Isso fazia com que a gente quisesse ir pra escola, era um incentivo.”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D405FB53-75D5-FB00-08C2-8AD508E7D495}"/>
              </a:ext>
            </a:extLst>
          </p:cNvPr>
          <p:cNvSpPr/>
          <p:nvPr/>
        </p:nvSpPr>
        <p:spPr>
          <a:xfrm>
            <a:off x="7271638" y="3469448"/>
            <a:ext cx="3498911" cy="73194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0147BE-8CDD-18DE-41DE-7F70357D6580}"/>
              </a:ext>
            </a:extLst>
          </p:cNvPr>
          <p:cNvSpPr/>
          <p:nvPr/>
        </p:nvSpPr>
        <p:spPr>
          <a:xfrm>
            <a:off x="7001659" y="3534397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2CE284FB-00EA-909A-737D-771676361A65}"/>
              </a:ext>
            </a:extLst>
          </p:cNvPr>
          <p:cNvSpPr txBox="1"/>
          <p:nvPr/>
        </p:nvSpPr>
        <p:spPr>
          <a:xfrm>
            <a:off x="7664940" y="3607736"/>
            <a:ext cx="297786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“O ano que eu entrei aqui foi meu melhor ano na escola.” 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5" name="Retângulo Arredondado 24">
            <a:extLst>
              <a:ext uri="{FF2B5EF4-FFF2-40B4-BE49-F238E27FC236}">
                <a16:creationId xmlns:a16="http://schemas.microsoft.com/office/drawing/2014/main" id="{BAD8B412-4924-95D5-AA53-239C70C295A2}"/>
              </a:ext>
            </a:extLst>
          </p:cNvPr>
          <p:cNvSpPr/>
          <p:nvPr/>
        </p:nvSpPr>
        <p:spPr>
          <a:xfrm>
            <a:off x="7271637" y="4406873"/>
            <a:ext cx="4413311" cy="888007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36C738-8AD0-DFA8-6314-95837BED16EB}"/>
              </a:ext>
            </a:extLst>
          </p:cNvPr>
          <p:cNvSpPr/>
          <p:nvPr/>
        </p:nvSpPr>
        <p:spPr>
          <a:xfrm>
            <a:off x="7001659" y="4483376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2">
            <a:extLst>
              <a:ext uri="{FF2B5EF4-FFF2-40B4-BE49-F238E27FC236}">
                <a16:creationId xmlns:a16="http://schemas.microsoft.com/office/drawing/2014/main" id="{CB755A36-6881-E32C-DC8D-9B44C9D3FF83}"/>
              </a:ext>
            </a:extLst>
          </p:cNvPr>
          <p:cNvSpPr txBox="1"/>
          <p:nvPr/>
        </p:nvSpPr>
        <p:spPr>
          <a:xfrm>
            <a:off x="7664940" y="4538261"/>
            <a:ext cx="383175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“A parte boa de fazer a Gol de Letra de manhã e a escola à tarde é que uma completava a outra (...) Foi o melhor ano que tive na escola na matéria de Português.” 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7552ACE4-A86E-5510-F03C-087E602C8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497" y="2650673"/>
            <a:ext cx="540123" cy="54012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4973C00-DA42-0EE2-E313-E4B3A515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931" y="3559924"/>
            <a:ext cx="540123" cy="54012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333F6A1C-FD02-E8AE-BD62-E2B546E7B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49" y="4558365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>
            <a:extLst>
              <a:ext uri="{FF2B5EF4-FFF2-40B4-BE49-F238E27FC236}">
                <a16:creationId xmlns:a16="http://schemas.microsoft.com/office/drawing/2014/main" id="{0966AE63-BE59-FE17-35A3-CD76630F7773}"/>
              </a:ext>
            </a:extLst>
          </p:cNvPr>
          <p:cNvSpPr txBox="1"/>
          <p:nvPr/>
        </p:nvSpPr>
        <p:spPr>
          <a:xfrm>
            <a:off x="3228476" y="1738098"/>
            <a:ext cx="7266953" cy="34624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6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“No Letramento eles obrigavam a gente a ler e escrever e tinha esse suporte. </a:t>
            </a:r>
            <a:r>
              <a:rPr lang="pt-BR" sz="2400" b="1" cap="all" spc="-100">
                <a:solidFill>
                  <a:srgbClr val="133C2B"/>
                </a:solidFill>
                <a:latin typeface="Calibri" panose="020F0502020204030204" pitchFamily="34" charset="0"/>
              </a:rPr>
              <a:t>Foi quando eu tive mais interesse pelo Português, pela Matemática e eu vi que eu não era burra,</a:t>
            </a: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 porque ninguém é burro, mas eu vi que  tinha uma inteligência pra aquilo, que eu entendia, que eu podia ser melhor, que eu poderia tirar notas melhores”</a:t>
            </a:r>
          </a:p>
          <a:p>
            <a:pPr defTabSz="457177">
              <a:lnSpc>
                <a:spcPct val="116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cap="all">
                <a:solidFill>
                  <a:srgbClr val="133C2B"/>
                </a:solidFill>
                <a:latin typeface="Calibri" panose="020F0502020204030204" pitchFamily="34" charset="0"/>
              </a:rPr>
              <a:t>Egresso, Rio de Janeiro</a:t>
            </a:r>
            <a:endParaRPr lang="en-US" sz="1600" b="1" cap="all">
              <a:solidFill>
                <a:srgbClr val="133C2B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5B99124-455D-9BA5-87BE-901572E158E2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0130553-ACED-CF54-EAE6-1D70AD6DB81E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F5EABD3-2CDE-5004-FF82-136FA4379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22" y="2727105"/>
            <a:ext cx="973540" cy="973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0">
            <a:extLst>
              <a:ext uri="{FF2B5EF4-FFF2-40B4-BE49-F238E27FC236}">
                <a16:creationId xmlns:a16="http://schemas.microsoft.com/office/drawing/2014/main" id="{C262DA8D-6381-C970-AEE3-ACB0BB8CDC35}"/>
              </a:ext>
            </a:extLst>
          </p:cNvPr>
          <p:cNvSpPr txBox="1"/>
          <p:nvPr/>
        </p:nvSpPr>
        <p:spPr>
          <a:xfrm>
            <a:off x="1461599" y="2575602"/>
            <a:ext cx="338854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contribui com o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desempenho e  motivação escolar</a:t>
            </a: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CaixaDeTexto 35">
            <a:extLst>
              <a:ext uri="{FF2B5EF4-FFF2-40B4-BE49-F238E27FC236}">
                <a16:creationId xmlns:a16="http://schemas.microsoft.com/office/drawing/2014/main" id="{F05E4E95-71D4-257A-4636-A38A2B836286}"/>
              </a:ext>
            </a:extLst>
          </p:cNvPr>
          <p:cNvSpPr txBox="1"/>
          <p:nvPr/>
        </p:nvSpPr>
        <p:spPr>
          <a:xfrm>
            <a:off x="1468027" y="3337786"/>
            <a:ext cx="4119765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Temáticas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apresentadas pela Gol de Letra passam a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participar da vida dos egressos,</a:t>
            </a:r>
            <a:r>
              <a:rPr lang="pt-BR" sz="1500">
                <a:solidFill>
                  <a:srgbClr val="92D050"/>
                </a:solidFill>
                <a:latin typeface="Calibri" panose="020F0502020204030204" pitchFamily="34" charset="0"/>
              </a:rPr>
              <a:t> 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seja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como escolha de carreira, ou nível pessoal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(como hobbies).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76%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passaram a frequentar mais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múltiplas atividades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por conta da Gol de Letra.</a:t>
            </a:r>
            <a:endParaRPr lang="pt-BR" sz="1500">
              <a:solidFill>
                <a:srgbClr val="004D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ixaDeTexto 37">
            <a:extLst>
              <a:ext uri="{FF2B5EF4-FFF2-40B4-BE49-F238E27FC236}">
                <a16:creationId xmlns:a16="http://schemas.microsoft.com/office/drawing/2014/main" id="{F11B8691-488B-9C98-58D1-94C7440C12D0}"/>
              </a:ext>
            </a:extLst>
          </p:cNvPr>
          <p:cNvSpPr txBox="1"/>
          <p:nvPr/>
        </p:nvSpPr>
        <p:spPr>
          <a:xfrm>
            <a:off x="1488947" y="4793396"/>
            <a:ext cx="436095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fornece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apoio na inserção no Ensino Superior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desde o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momento da escolha e preparação para o vestibular</a:t>
            </a: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até na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permanência no curso.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4D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ixaDeTexto 39">
            <a:extLst>
              <a:ext uri="{FF2B5EF4-FFF2-40B4-BE49-F238E27FC236}">
                <a16:creationId xmlns:a16="http://schemas.microsoft.com/office/drawing/2014/main" id="{D7569218-B143-2CD1-B274-EE3557B52A51}"/>
              </a:ext>
            </a:extLst>
          </p:cNvPr>
          <p:cNvSpPr txBox="1"/>
          <p:nvPr/>
        </p:nvSpPr>
        <p:spPr>
          <a:xfrm>
            <a:off x="6755642" y="1625779"/>
            <a:ext cx="4455798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33%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chegaram ao ensino 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superior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(completo ou cursando). Quase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1/3 em universidades públicas.</a:t>
            </a:r>
            <a:r>
              <a:rPr lang="pt-BR" sz="150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Apenas</a:t>
            </a:r>
            <a:r>
              <a:rPr lang="pt-BR" sz="15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7% das mães dos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egressos chegaram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no mesmo nível de ensino </a:t>
            </a:r>
            <a:r>
              <a:rPr lang="pt-BR" sz="1500" kern="0">
                <a:solidFill>
                  <a:srgbClr val="000000"/>
                </a:solidFill>
                <a:latin typeface="Calibri" panose="020F0502020204030204" pitchFamily="34" charset="0"/>
              </a:rPr>
              <a:t>– mostrando uma mudança geracional relevante.</a:t>
            </a:r>
          </a:p>
        </p:txBody>
      </p:sp>
      <p:sp>
        <p:nvSpPr>
          <p:cNvPr id="17" name="CaixaDeTexto 41">
            <a:extLst>
              <a:ext uri="{FF2B5EF4-FFF2-40B4-BE49-F238E27FC236}">
                <a16:creationId xmlns:a16="http://schemas.microsoft.com/office/drawing/2014/main" id="{16692CE0-7AD0-7B00-275A-85F465F33C01}"/>
              </a:ext>
            </a:extLst>
          </p:cNvPr>
          <p:cNvSpPr txBox="1"/>
          <p:nvPr/>
        </p:nvSpPr>
        <p:spPr>
          <a:xfrm>
            <a:off x="6756565" y="3085236"/>
            <a:ext cx="4455798" cy="1708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contribui significativamente</a:t>
            </a:r>
            <a:r>
              <a:rPr lang="pt-BR" sz="15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para inserir jovens no mercado de trabalho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em múltiplas frentes: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Capacitação técnica;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</a:t>
            </a:r>
            <a:r>
              <a:rPr lang="pt-BR" sz="1500" b="1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Criação de rede;</a:t>
            </a:r>
          </a:p>
          <a:p>
            <a:pPr lvl="1" defTabSz="457177">
              <a:buClr>
                <a:srgbClr val="004D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00B050"/>
                </a:solidFill>
                <a:latin typeface="Calibri" panose="020F0502020204030204" pitchFamily="34" charset="0"/>
              </a:rPr>
              <a:t>::</a:t>
            </a:r>
            <a:r>
              <a:rPr lang="pt-BR" sz="1500" b="1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Contratações.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24%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conseguiram emprego por</a:t>
            </a:r>
            <a:r>
              <a:rPr lang="pt-BR" sz="1500">
                <a:solidFill>
                  <a:srgbClr val="00B050"/>
                </a:solidFill>
                <a:latin typeface="Calibri" panose="020F0502020204030204" pitchFamily="34" charset="0"/>
              </a:rPr>
              <a:t> indicação ou divulgação de vaga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através da Gol De Letra.</a:t>
            </a:r>
          </a:p>
        </p:txBody>
      </p:sp>
      <p:sp>
        <p:nvSpPr>
          <p:cNvPr id="19" name="CaixaDeTexto 24">
            <a:extLst>
              <a:ext uri="{FF2B5EF4-FFF2-40B4-BE49-F238E27FC236}">
                <a16:creationId xmlns:a16="http://schemas.microsoft.com/office/drawing/2014/main" id="{72B8063D-355F-397D-044D-EA06A20D6AAA}"/>
              </a:ext>
            </a:extLst>
          </p:cNvPr>
          <p:cNvSpPr txBox="1"/>
          <p:nvPr/>
        </p:nvSpPr>
        <p:spPr>
          <a:xfrm>
            <a:off x="931591" y="1239279"/>
            <a:ext cx="394526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cap="all" spc="-100">
                <a:latin typeface="Calibri" panose="020F0502020204030204" pitchFamily="34" charset="0"/>
              </a:rPr>
              <a:t>Segundo Nível </a:t>
            </a:r>
            <a:r>
              <a:rPr lang="pt-BR" cap="all" spc="-100">
                <a:solidFill>
                  <a:srgbClr val="00B050"/>
                </a:solidFill>
                <a:latin typeface="Calibri" panose="020F0502020204030204" pitchFamily="34" charset="0"/>
              </a:rPr>
              <a:t>::</a:t>
            </a:r>
            <a:r>
              <a:rPr lang="pt-BR" cap="all" spc="-100">
                <a:latin typeface="Calibri" panose="020F0502020204030204" pitchFamily="34" charset="0"/>
              </a:rPr>
              <a:t> </a:t>
            </a:r>
            <a:r>
              <a:rPr lang="pt-BR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Resultados concretos</a:t>
            </a:r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B36305AF-B42E-0549-22F3-06DB370BE949}"/>
              </a:ext>
            </a:extLst>
          </p:cNvPr>
          <p:cNvSpPr txBox="1"/>
          <p:nvPr/>
        </p:nvSpPr>
        <p:spPr>
          <a:xfrm>
            <a:off x="589217" y="1568978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21" name="CaixaDeTexto 3">
            <a:extLst>
              <a:ext uri="{FF2B5EF4-FFF2-40B4-BE49-F238E27FC236}">
                <a16:creationId xmlns:a16="http://schemas.microsoft.com/office/drawing/2014/main" id="{477ECD50-87EE-DD18-D74D-FF205085DC41}"/>
              </a:ext>
            </a:extLst>
          </p:cNvPr>
          <p:cNvSpPr txBox="1"/>
          <p:nvPr/>
        </p:nvSpPr>
        <p:spPr>
          <a:xfrm>
            <a:off x="931591" y="966138"/>
            <a:ext cx="388960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 spc="-100">
                <a:latin typeface="Calibri" panose="020F0502020204030204" pitchFamily="34" charset="0"/>
                <a:cs typeface="Calibri" panose="020F0502020204030204" pitchFamily="34" charset="0"/>
              </a:rPr>
              <a:t>Crianças Jovens e adolescentes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D60F44-BD9F-B69C-57F4-512B21E467A5}"/>
              </a:ext>
            </a:extLst>
          </p:cNvPr>
          <p:cNvSpPr/>
          <p:nvPr/>
        </p:nvSpPr>
        <p:spPr>
          <a:xfrm>
            <a:off x="995864" y="2849982"/>
            <a:ext cx="210051" cy="210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702FCF4-A6BC-086E-64E1-C4431EE8D27F}"/>
              </a:ext>
            </a:extLst>
          </p:cNvPr>
          <p:cNvCxnSpPr>
            <a:cxnSpLocks/>
          </p:cNvCxnSpPr>
          <p:nvPr/>
        </p:nvCxnSpPr>
        <p:spPr>
          <a:xfrm>
            <a:off x="1100890" y="2491745"/>
            <a:ext cx="0" cy="4417055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18B8674-F7A4-620C-16CD-DF98003E79B8}"/>
              </a:ext>
            </a:extLst>
          </p:cNvPr>
          <p:cNvSpPr/>
          <p:nvPr/>
        </p:nvSpPr>
        <p:spPr>
          <a:xfrm>
            <a:off x="995864" y="3750019"/>
            <a:ext cx="210051" cy="210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DD760-5298-D941-FF29-7D214BCCA5DB}"/>
              </a:ext>
            </a:extLst>
          </p:cNvPr>
          <p:cNvSpPr/>
          <p:nvPr/>
        </p:nvSpPr>
        <p:spPr>
          <a:xfrm>
            <a:off x="995864" y="4863133"/>
            <a:ext cx="210051" cy="210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E70ED77-005C-4E9B-5BC6-80FE840B5864}"/>
              </a:ext>
            </a:extLst>
          </p:cNvPr>
          <p:cNvCxnSpPr>
            <a:cxnSpLocks/>
          </p:cNvCxnSpPr>
          <p:nvPr/>
        </p:nvCxnSpPr>
        <p:spPr>
          <a:xfrm>
            <a:off x="6413119" y="0"/>
            <a:ext cx="0" cy="4639235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36BBFB6-1C01-2309-7AC2-82587A1F2C2F}"/>
              </a:ext>
            </a:extLst>
          </p:cNvPr>
          <p:cNvSpPr/>
          <p:nvPr/>
        </p:nvSpPr>
        <p:spPr>
          <a:xfrm>
            <a:off x="6300836" y="1943702"/>
            <a:ext cx="210051" cy="210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0F4517-C2FD-B6C9-7C82-8F038EAE1C30}"/>
              </a:ext>
            </a:extLst>
          </p:cNvPr>
          <p:cNvSpPr/>
          <p:nvPr/>
        </p:nvSpPr>
        <p:spPr>
          <a:xfrm>
            <a:off x="6300836" y="3252357"/>
            <a:ext cx="210051" cy="210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789427DB-9A92-6748-F3C0-D159C25AF30C}"/>
              </a:ext>
            </a:extLst>
          </p:cNvPr>
          <p:cNvSpPr txBox="1"/>
          <p:nvPr/>
        </p:nvSpPr>
        <p:spPr>
          <a:xfrm>
            <a:off x="6376793" y="854357"/>
            <a:ext cx="3822182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Temáticas trabalhadas pela Gol de Letra</a:t>
            </a: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 influenciam escolhas de vida d</a:t>
            </a:r>
            <a:r>
              <a:rPr lang="pt-BR" sz="2000" b="1" cap="all" spc="-100">
                <a:latin typeface="Calibri" panose="020F0502020204030204" pitchFamily="34" charset="0"/>
              </a:rPr>
              <a:t>os participantes, mesmo anos após saírem dos programas 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3AADC2CD-118A-5BF4-7315-71A2F9476987}"/>
              </a:ext>
            </a:extLst>
          </p:cNvPr>
          <p:cNvSpPr txBox="1"/>
          <p:nvPr/>
        </p:nvSpPr>
        <p:spPr>
          <a:xfrm>
            <a:off x="1862408" y="1972918"/>
            <a:ext cx="3566138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As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temáticas exploradas pela Gol de Letra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arte e esporte, tornam-se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interesses para a vida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de muitos participantes,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influenciando suas escolhas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seja profissionalmente ou na vida pessoal.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BBF8C8-7869-394E-4D92-663DE57F2CB8}"/>
              </a:ext>
            </a:extLst>
          </p:cNvPr>
          <p:cNvSpPr txBox="1"/>
          <p:nvPr/>
        </p:nvSpPr>
        <p:spPr>
          <a:xfrm>
            <a:off x="1892016" y="4208913"/>
            <a:ext cx="3513697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 </a:t>
            </a:r>
            <a:r>
              <a:rPr lang="pt-BR" sz="1400" b="1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primeiro contato</a:t>
            </a:r>
            <a:r>
              <a:rPr lang="pt-BR" sz="140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com esportes e artes </a:t>
            </a:r>
            <a:r>
              <a:rPr lang="pt-BR" sz="1400" b="1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através da Gol de Letra desencadeou paixões, sonhos e hobbies </a:t>
            </a: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que acompanham os beneficiários mesmo após anos depois de terem participado dos programas e projetos da Gol de Letra.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899C0CE-EC71-8004-04D7-72229632E44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A6963F-7610-F071-F482-0CDF35382BC6}"/>
              </a:ext>
            </a:extLst>
          </p:cNvPr>
          <p:cNvSpPr/>
          <p:nvPr/>
        </p:nvSpPr>
        <p:spPr>
          <a:xfrm>
            <a:off x="668889" y="1209474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CBBA934D-165E-BF18-55B9-7A088CCB9F53}"/>
              </a:ext>
            </a:extLst>
          </p:cNvPr>
          <p:cNvSpPr txBox="1"/>
          <p:nvPr/>
        </p:nvSpPr>
        <p:spPr>
          <a:xfrm>
            <a:off x="1838842" y="1487923"/>
            <a:ext cx="3513087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Escolhas de vida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Gráfico 3" descr="Gráfico de decisão com preenchimento sólido">
            <a:extLst>
              <a:ext uri="{FF2B5EF4-FFF2-40B4-BE49-F238E27FC236}">
                <a16:creationId xmlns:a16="http://schemas.microsoft.com/office/drawing/2014/main" id="{5CB9F65D-3CFF-B44D-68CD-D5D331D6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823" y="1383921"/>
            <a:ext cx="633761" cy="633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F4158656-F1FB-AA92-4D57-CE4AF2F5CACA}"/>
              </a:ext>
            </a:extLst>
          </p:cNvPr>
          <p:cNvSpPr txBox="1"/>
          <p:nvPr/>
        </p:nvSpPr>
        <p:spPr>
          <a:xfrm>
            <a:off x="1838842" y="3723918"/>
            <a:ext cx="2827285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Vida pessoal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20BB3FD9-1919-DFF7-637D-D541D2176E55}"/>
              </a:ext>
            </a:extLst>
          </p:cNvPr>
          <p:cNvSpPr/>
          <p:nvPr/>
        </p:nvSpPr>
        <p:spPr>
          <a:xfrm>
            <a:off x="6773872" y="2759338"/>
            <a:ext cx="3498911" cy="694586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090C1A-F940-DD6F-9FF7-4DA985324609}"/>
              </a:ext>
            </a:extLst>
          </p:cNvPr>
          <p:cNvSpPr/>
          <p:nvPr/>
        </p:nvSpPr>
        <p:spPr>
          <a:xfrm>
            <a:off x="6503893" y="2814703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22">
            <a:extLst>
              <a:ext uri="{FF2B5EF4-FFF2-40B4-BE49-F238E27FC236}">
                <a16:creationId xmlns:a16="http://schemas.microsoft.com/office/drawing/2014/main" id="{C3ABE703-03B7-7A90-D2AF-EEB67B4E7CA7}"/>
              </a:ext>
            </a:extLst>
          </p:cNvPr>
          <p:cNvSpPr txBox="1"/>
          <p:nvPr/>
        </p:nvSpPr>
        <p:spPr>
          <a:xfrm>
            <a:off x="7167174" y="2844341"/>
            <a:ext cx="316612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“Eu passei a gostar de futebol aqui, cursando o Virando o Jogo”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B84BCFE8-DD9C-FD8E-96CC-6D4D5C590A9B}"/>
              </a:ext>
            </a:extLst>
          </p:cNvPr>
          <p:cNvSpPr/>
          <p:nvPr/>
        </p:nvSpPr>
        <p:spPr>
          <a:xfrm>
            <a:off x="6773872" y="3660899"/>
            <a:ext cx="3498911" cy="73194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7903CE-D997-3450-77FF-77A0CC7F80A7}"/>
              </a:ext>
            </a:extLst>
          </p:cNvPr>
          <p:cNvSpPr/>
          <p:nvPr/>
        </p:nvSpPr>
        <p:spPr>
          <a:xfrm>
            <a:off x="6503893" y="3725848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2">
            <a:extLst>
              <a:ext uri="{FF2B5EF4-FFF2-40B4-BE49-F238E27FC236}">
                <a16:creationId xmlns:a16="http://schemas.microsoft.com/office/drawing/2014/main" id="{9AF92099-DBA0-E1CB-F534-23E7853691FF}"/>
              </a:ext>
            </a:extLst>
          </p:cNvPr>
          <p:cNvSpPr txBox="1"/>
          <p:nvPr/>
        </p:nvSpPr>
        <p:spPr>
          <a:xfrm>
            <a:off x="7167174" y="3799187"/>
            <a:ext cx="297786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“Eu sonho em exercer a arte até o fim”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2564539F-00F5-BD45-1A07-1E37E5173FB6}"/>
              </a:ext>
            </a:extLst>
          </p:cNvPr>
          <p:cNvSpPr/>
          <p:nvPr/>
        </p:nvSpPr>
        <p:spPr>
          <a:xfrm>
            <a:off x="6773871" y="4598325"/>
            <a:ext cx="3498911" cy="73194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7DB1A0-09BB-788A-A77F-333DF3504966}"/>
              </a:ext>
            </a:extLst>
          </p:cNvPr>
          <p:cNvSpPr/>
          <p:nvPr/>
        </p:nvSpPr>
        <p:spPr>
          <a:xfrm>
            <a:off x="6503893" y="4674827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0CC30358-432C-62CF-5BF7-678B17A05ADB}"/>
              </a:ext>
            </a:extLst>
          </p:cNvPr>
          <p:cNvSpPr txBox="1"/>
          <p:nvPr/>
        </p:nvSpPr>
        <p:spPr>
          <a:xfrm>
            <a:off x="7167174" y="4729712"/>
            <a:ext cx="284416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“Eu danço até hoje, eu virei passista depois que eu saí daqui”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30ED435-8862-2E01-3618-46C78178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731" y="2842124"/>
            <a:ext cx="540123" cy="54012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70F2399-0CBA-2734-3C67-15C38B52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5" y="3751375"/>
            <a:ext cx="540123" cy="54012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E846813-963C-38BD-65E2-8FEBFE573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783" y="4749816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9">
            <a:extLst>
              <a:ext uri="{FF2B5EF4-FFF2-40B4-BE49-F238E27FC236}">
                <a16:creationId xmlns:a16="http://schemas.microsoft.com/office/drawing/2014/main" id="{185C2AFF-D5EB-210F-FFFE-174874212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618883"/>
              </p:ext>
            </p:extLst>
          </p:nvPr>
        </p:nvGraphicFramePr>
        <p:xfrm>
          <a:off x="1650520" y="2206959"/>
          <a:ext cx="9630322" cy="348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86BCD82F-5E8B-2A0A-28E0-0D59EAB4D015}"/>
              </a:ext>
            </a:extLst>
          </p:cNvPr>
          <p:cNvSpPr/>
          <p:nvPr/>
        </p:nvSpPr>
        <p:spPr>
          <a:xfrm>
            <a:off x="7627760" y="2084038"/>
            <a:ext cx="3821768" cy="1412197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246781FA-6CB7-EAF7-16DC-616FFAD0EA3D}"/>
              </a:ext>
            </a:extLst>
          </p:cNvPr>
          <p:cNvSpPr txBox="1"/>
          <p:nvPr/>
        </p:nvSpPr>
        <p:spPr>
          <a:xfrm>
            <a:off x="1650520" y="5878288"/>
            <a:ext cx="5065662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P33. Quais das seguintes atividades, ou similares, você realizou/praticou nos últimos 3 meses: (RM)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187 – Projetos do eixo “Crianças e Adolescentes”)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P34. Você passou a praticar mais essas atividades por ter frequentado a FGL?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187 – Projetos do eixo “Crianças e Adolescentes”)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1F1E9AE3-DCD9-5466-E803-72E5C3AB1EA1}"/>
              </a:ext>
            </a:extLst>
          </p:cNvPr>
          <p:cNvSpPr txBox="1"/>
          <p:nvPr/>
        </p:nvSpPr>
        <p:spPr>
          <a:xfrm>
            <a:off x="7924164" y="2251527"/>
            <a:ext cx="34413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76% </a:t>
            </a:r>
            <a:r>
              <a:rPr lang="pt-BR" sz="2000" b="1" cap="all" spc="-100" err="1">
                <a:latin typeface="Calibri" panose="020F0502020204030204" pitchFamily="34" charset="0"/>
              </a:rPr>
              <a:t>passARAM</a:t>
            </a: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 a frequentar mais </a:t>
            </a:r>
            <a:r>
              <a:rPr lang="pt-BR" sz="2000" b="1" cap="all" spc="-100">
                <a:latin typeface="Calibri" panose="020F0502020204030204" pitchFamily="34" charset="0"/>
              </a:rPr>
              <a:t>essas atividades por conta da Gol de Letra</a:t>
            </a:r>
          </a:p>
        </p:txBody>
      </p:sp>
      <p:sp>
        <p:nvSpPr>
          <p:cNvPr id="7" name="CaixaDeTexto 14">
            <a:extLst>
              <a:ext uri="{FF2B5EF4-FFF2-40B4-BE49-F238E27FC236}">
                <a16:creationId xmlns:a16="http://schemas.microsoft.com/office/drawing/2014/main" id="{E7B799EE-EEEB-5C3D-3BB0-E84FA41CA9E6}"/>
              </a:ext>
            </a:extLst>
          </p:cNvPr>
          <p:cNvSpPr txBox="1"/>
          <p:nvPr/>
        </p:nvSpPr>
        <p:spPr>
          <a:xfrm>
            <a:off x="1912943" y="1036017"/>
            <a:ext cx="837935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Com influência da Gol de Letra atividades artísticas e esportivas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tornam-se parte da vida dos EX beneficiários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0C53B5-2A37-E56B-A949-DE48731BA6F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04EB31-1AA7-5E32-5C69-2276860D2C3F}"/>
              </a:ext>
            </a:extLst>
          </p:cNvPr>
          <p:cNvSpPr/>
          <p:nvPr/>
        </p:nvSpPr>
        <p:spPr>
          <a:xfrm>
            <a:off x="668889" y="960188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3" descr="Malabarista com preenchimento sólido">
            <a:extLst>
              <a:ext uri="{FF2B5EF4-FFF2-40B4-BE49-F238E27FC236}">
                <a16:creationId xmlns:a16="http://schemas.microsoft.com/office/drawing/2014/main" id="{1C308FCB-535E-DFB2-DA1A-4DFBCFD5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9177" y="1110989"/>
            <a:ext cx="681054" cy="6810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2">
            <a:extLst>
              <a:ext uri="{FF2B5EF4-FFF2-40B4-BE49-F238E27FC236}">
                <a16:creationId xmlns:a16="http://schemas.microsoft.com/office/drawing/2014/main" id="{6780F4C2-5D2D-A622-A061-81D07A863549}"/>
              </a:ext>
            </a:extLst>
          </p:cNvPr>
          <p:cNvSpPr txBox="1"/>
          <p:nvPr/>
        </p:nvSpPr>
        <p:spPr>
          <a:xfrm>
            <a:off x="1752604" y="6015761"/>
            <a:ext cx="4010064" cy="4701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C7C7C"/>
                </a:solidFill>
                <a:latin typeface="Calibri"/>
              </a:rPr>
              <a:t>P35. Como a FGL influenciou na prática de cada uma das atividades?  (</a:t>
            </a:r>
            <a:r>
              <a:rPr lang="pt-BR" sz="105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50">
                <a:solidFill>
                  <a:srgbClr val="7C7C7C"/>
                </a:solidFill>
                <a:latin typeface="Calibri"/>
              </a:rPr>
              <a:t> = 142 – Projetos do eixo “Crianças e Adolescentes”)</a:t>
            </a: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id="{30547903-73B9-527D-E67D-0121DCD3F7A6}"/>
              </a:ext>
            </a:extLst>
          </p:cNvPr>
          <p:cNvSpPr txBox="1"/>
          <p:nvPr/>
        </p:nvSpPr>
        <p:spPr>
          <a:xfrm>
            <a:off x="1752604" y="937251"/>
            <a:ext cx="1011826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Com influência da Gol de Letra atividades artísticas e esportivas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tornam-se parte da vida dos </a:t>
            </a:r>
            <a:r>
              <a:rPr lang="pt-BR" sz="2400" b="1" cap="all" spc="-100" err="1">
                <a:solidFill>
                  <a:srgbClr val="00B050"/>
                </a:solidFill>
                <a:latin typeface="Calibri" panose="020F0502020204030204" pitchFamily="34" charset="0"/>
              </a:rPr>
              <a:t>ex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 beneficiários </a:t>
            </a:r>
          </a:p>
        </p:txBody>
      </p:sp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id="{CA4DCF0E-D64C-43F7-8602-6980B612D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569414"/>
              </p:ext>
            </p:extLst>
          </p:nvPr>
        </p:nvGraphicFramePr>
        <p:xfrm>
          <a:off x="1650520" y="1844079"/>
          <a:ext cx="9905989" cy="383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FC5200-048D-8F8B-3651-C9AFB461F586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614819B-3E05-1752-55AF-5A7384B90792}"/>
              </a:ext>
            </a:extLst>
          </p:cNvPr>
          <p:cNvSpPr/>
          <p:nvPr/>
        </p:nvSpPr>
        <p:spPr>
          <a:xfrm>
            <a:off x="668889" y="861422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3" descr="Malabarista com preenchimento sólido">
            <a:extLst>
              <a:ext uri="{FF2B5EF4-FFF2-40B4-BE49-F238E27FC236}">
                <a16:creationId xmlns:a16="http://schemas.microsoft.com/office/drawing/2014/main" id="{68371D33-B98F-26C8-320C-741FF0979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9177" y="1012223"/>
            <a:ext cx="681054" cy="6810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8">
            <a:extLst>
              <a:ext uri="{FF2B5EF4-FFF2-40B4-BE49-F238E27FC236}">
                <a16:creationId xmlns:a16="http://schemas.microsoft.com/office/drawing/2014/main" id="{0EFAD6A0-0617-CAB6-621B-6C5D16D5E49F}"/>
              </a:ext>
            </a:extLst>
          </p:cNvPr>
          <p:cNvSpPr txBox="1"/>
          <p:nvPr/>
        </p:nvSpPr>
        <p:spPr>
          <a:xfrm>
            <a:off x="1910899" y="2617025"/>
            <a:ext cx="3346897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Além dos interesses em âmbito pessoal, as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temáticas da Gol de Letra tornam-se interesses de atuação em nível profissional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, demonstrando aos participantes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possibilidades concretas que podem ser almejadas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, especialmente dentro dos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campos de esporte e cultura.</a:t>
            </a:r>
            <a:endParaRPr lang="pt-BR" sz="700" b="1">
              <a:solidFill>
                <a:srgbClr val="00B050"/>
              </a:solidFill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39047908-4F2C-98F4-2808-18221AB9A3D4}"/>
              </a:ext>
            </a:extLst>
          </p:cNvPr>
          <p:cNvSpPr txBox="1"/>
          <p:nvPr/>
        </p:nvSpPr>
        <p:spPr>
          <a:xfrm>
            <a:off x="5906677" y="984031"/>
            <a:ext cx="463581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>
                <a:latin typeface="Calibri" panose="020F0502020204030204" pitchFamily="34" charset="0"/>
              </a:rPr>
              <a:t>além da vida pessoal, estudantes almejam </a:t>
            </a:r>
            <a:r>
              <a:rPr lang="pt-BR" sz="2000" b="1" cap="all">
                <a:solidFill>
                  <a:srgbClr val="00B050"/>
                </a:solidFill>
                <a:latin typeface="Calibri" panose="020F0502020204030204" pitchFamily="34" charset="0"/>
              </a:rPr>
              <a:t>trabalhar com temáticas principais da Gol de Letra.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A04A920E-BEBF-00E1-9406-402CD21F8111}"/>
              </a:ext>
            </a:extLst>
          </p:cNvPr>
          <p:cNvSpPr txBox="1"/>
          <p:nvPr/>
        </p:nvSpPr>
        <p:spPr>
          <a:xfrm>
            <a:off x="1905055" y="2216915"/>
            <a:ext cx="349502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00B050"/>
                </a:solidFill>
                <a:latin typeface="Calibri" panose="020F0502020204030204" pitchFamily="34" charset="0"/>
              </a:rPr>
              <a:t>Interesse profissional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94509F0-43BF-46D2-B582-D2EA8CF1D6FB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FAB2FAC-4081-C97A-CDD4-45E39260B7A3}"/>
              </a:ext>
            </a:extLst>
          </p:cNvPr>
          <p:cNvSpPr/>
          <p:nvPr/>
        </p:nvSpPr>
        <p:spPr>
          <a:xfrm>
            <a:off x="668889" y="1491863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8731842B-E417-94E3-93BE-54FBA9BBB534}"/>
              </a:ext>
            </a:extLst>
          </p:cNvPr>
          <p:cNvSpPr txBox="1"/>
          <p:nvPr/>
        </p:nvSpPr>
        <p:spPr>
          <a:xfrm>
            <a:off x="1838842" y="1770312"/>
            <a:ext cx="3513087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Escolhas de vida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Gráfico 3" descr="Gráfico de decisão com preenchimento sólido">
            <a:extLst>
              <a:ext uri="{FF2B5EF4-FFF2-40B4-BE49-F238E27FC236}">
                <a16:creationId xmlns:a16="http://schemas.microsoft.com/office/drawing/2014/main" id="{0F6A1861-F495-76B1-02FF-1FFA70CFD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2823" y="1666310"/>
            <a:ext cx="633761" cy="633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234E8C11-E4CC-EC86-EA38-76DEEE01698D}"/>
              </a:ext>
            </a:extLst>
          </p:cNvPr>
          <p:cNvSpPr/>
          <p:nvPr/>
        </p:nvSpPr>
        <p:spPr>
          <a:xfrm>
            <a:off x="6194540" y="2365239"/>
            <a:ext cx="4347949" cy="122978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D80AF9-CFC9-DA58-E345-5C414FF9212A}"/>
              </a:ext>
            </a:extLst>
          </p:cNvPr>
          <p:cNvSpPr/>
          <p:nvPr/>
        </p:nvSpPr>
        <p:spPr>
          <a:xfrm>
            <a:off x="5924562" y="2630244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22">
            <a:extLst>
              <a:ext uri="{FF2B5EF4-FFF2-40B4-BE49-F238E27FC236}">
                <a16:creationId xmlns:a16="http://schemas.microsoft.com/office/drawing/2014/main" id="{975F0393-E10F-3285-FB59-49CBC87624D3}"/>
              </a:ext>
            </a:extLst>
          </p:cNvPr>
          <p:cNvSpPr txBox="1"/>
          <p:nvPr/>
        </p:nvSpPr>
        <p:spPr>
          <a:xfrm>
            <a:off x="6587843" y="2450242"/>
            <a:ext cx="3678982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“Quando eu cheguei aqui eu não tinha muita ideia do que eu queria fazer. Conforme você vai conversando, aprendendo, de certa forma, vai indicando onde eu queria ir.”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1046D83-8EF1-1221-7680-010DF13D6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657665"/>
            <a:ext cx="540123" cy="540123"/>
          </a:xfrm>
          <a:prstGeom prst="rect">
            <a:avLst/>
          </a:prstGeom>
        </p:spPr>
      </p:pic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9800C477-2AEF-3848-D63D-6AEA76588E6B}"/>
              </a:ext>
            </a:extLst>
          </p:cNvPr>
          <p:cNvSpPr/>
          <p:nvPr/>
        </p:nvSpPr>
        <p:spPr>
          <a:xfrm>
            <a:off x="6194540" y="3949593"/>
            <a:ext cx="4347933" cy="145368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5E7CD7-7265-5380-0CF2-B4A3D801E787}"/>
              </a:ext>
            </a:extLst>
          </p:cNvPr>
          <p:cNvSpPr/>
          <p:nvPr/>
        </p:nvSpPr>
        <p:spPr>
          <a:xfrm>
            <a:off x="5924562" y="4264977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2">
            <a:extLst>
              <a:ext uri="{FF2B5EF4-FFF2-40B4-BE49-F238E27FC236}">
                <a16:creationId xmlns:a16="http://schemas.microsoft.com/office/drawing/2014/main" id="{C0ACB704-6DFC-A8E5-924D-13A4E4C31815}"/>
              </a:ext>
            </a:extLst>
          </p:cNvPr>
          <p:cNvSpPr txBox="1"/>
          <p:nvPr/>
        </p:nvSpPr>
        <p:spPr>
          <a:xfrm>
            <a:off x="6587843" y="4061865"/>
            <a:ext cx="3678982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“Eu sempre gostei de dança e as pessoas me dizem que era só um hobby, que não dá dinheiro, de uma forma negativa. Aqui eu vi que tem professor que trabalha com dança e no futuro eu posso trabalhar com isso.”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A09BAC4-F422-ED42-B161-C28EF07F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292398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B14DE8CC-B2D5-C7DC-5C84-E4007F630D69}"/>
              </a:ext>
            </a:extLst>
          </p:cNvPr>
          <p:cNvSpPr txBox="1"/>
          <p:nvPr/>
        </p:nvSpPr>
        <p:spPr>
          <a:xfrm>
            <a:off x="1904402" y="1085993"/>
            <a:ext cx="8159008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2800" b="1">
                <a:latin typeface="Calibri" panose="020F0502020204030204" pitchFamily="34" charset="0"/>
              </a:rPr>
              <a:t>A LITERATURA APONTA QUE FOMENTAR ATIVIDADES ESPORTIVAS PERMITE QUE OS JOVENS CONSIDEREM O ESPORTE COMO OPORTUNIDADE DE OCUPAÇÃO E ATUAÇÃO PROFISSIONAL </a:t>
            </a:r>
            <a:r>
              <a:rPr lang="pt-BR" sz="2000" b="1">
                <a:latin typeface="Calibri" panose="020F0502020204030204" pitchFamily="34" charset="0"/>
              </a:rPr>
              <a:t>(1)</a:t>
            </a:r>
            <a:endParaRPr lang="pt-BR" sz="2800" b="1">
              <a:latin typeface="Calibri" panose="020F0502020204030204" pitchFamily="34" charset="0"/>
            </a:endParaRPr>
          </a:p>
        </p:txBody>
      </p:sp>
      <p:sp>
        <p:nvSpPr>
          <p:cNvPr id="5" name="CaixaDeTexto 15">
            <a:extLst>
              <a:ext uri="{FF2B5EF4-FFF2-40B4-BE49-F238E27FC236}">
                <a16:creationId xmlns:a16="http://schemas.microsoft.com/office/drawing/2014/main" id="{F1DD8848-53B7-95E5-E0FD-05EDE4CC0277}"/>
              </a:ext>
            </a:extLst>
          </p:cNvPr>
          <p:cNvSpPr txBox="1"/>
          <p:nvPr/>
        </p:nvSpPr>
        <p:spPr>
          <a:xfrm>
            <a:off x="2005257" y="3336036"/>
            <a:ext cx="4462778" cy="1220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1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>
                <a:solidFill>
                  <a:srgbClr val="00B050"/>
                </a:solidFill>
                <a:latin typeface="Calibri" panose="020F0502020204030204" pitchFamily="34" charset="0"/>
              </a:rPr>
              <a:t>::</a:t>
            </a:r>
            <a:r>
              <a:rPr lang="pt-BR" sz="240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pt-BR" sz="2000" err="1">
                <a:solidFill>
                  <a:srgbClr val="000000"/>
                </a:solidFill>
                <a:latin typeface="Calibri" panose="020F0502020204030204" pitchFamily="34" charset="0"/>
              </a:rPr>
              <a:t>Ex-participantes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 passaram a </a:t>
            </a:r>
            <a:r>
              <a:rPr lang="pt-BR" sz="2000">
                <a:solidFill>
                  <a:srgbClr val="00B050"/>
                </a:solidFill>
                <a:latin typeface="Calibri" panose="020F0502020204030204" pitchFamily="34" charset="0"/>
              </a:rPr>
              <a:t>atuar ou fazer faculdade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 em determinada área, como esporte ou dança, </a:t>
            </a:r>
            <a:r>
              <a:rPr lang="pt-BR" sz="2000">
                <a:solidFill>
                  <a:srgbClr val="00B050"/>
                </a:solidFill>
                <a:latin typeface="Calibri" panose="020F0502020204030204" pitchFamily="34" charset="0"/>
              </a:rPr>
              <a:t>depois de passarem pela Gol de Letra.</a:t>
            </a:r>
            <a:endParaRPr lang="pt-BR" sz="9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56F4258D-FF50-C9ED-436C-5D1AFBB7C810}"/>
              </a:ext>
            </a:extLst>
          </p:cNvPr>
          <p:cNvSpPr txBox="1"/>
          <p:nvPr/>
        </p:nvSpPr>
        <p:spPr>
          <a:xfrm>
            <a:off x="2065235" y="5697609"/>
            <a:ext cx="4802319" cy="6232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589" indent="-228589" defTabSz="457177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latin typeface="Calibri"/>
              </a:rPr>
              <a:t>NETO, Dantas Cortes, et al. </a:t>
            </a:r>
            <a:r>
              <a:rPr lang="pt-BR" sz="1200" b="1">
                <a:latin typeface="Calibri"/>
              </a:rPr>
              <a:t>Benefícios dos projetos sociais esportivos em crianças e adolescentes</a:t>
            </a:r>
            <a:r>
              <a:rPr lang="pt-BR" sz="1200">
                <a:latin typeface="Calibri"/>
              </a:rPr>
              <a:t>. </a:t>
            </a:r>
            <a:r>
              <a:rPr lang="pt-BR" sz="1050">
                <a:latin typeface="Calibri"/>
              </a:rPr>
              <a:t>Saúde &amp; Transformação Social ; 2015;6(3):109-117. Disponível em: https://</a:t>
            </a:r>
            <a:r>
              <a:rPr lang="pt-BR" sz="1050" err="1">
                <a:latin typeface="Calibri"/>
              </a:rPr>
              <a:t>www.redalyc.org</a:t>
            </a:r>
            <a:r>
              <a:rPr lang="pt-BR" sz="1050">
                <a:latin typeface="Calibri"/>
              </a:rPr>
              <a:t>/</a:t>
            </a:r>
            <a:r>
              <a:rPr lang="pt-BR" sz="1050" err="1">
                <a:latin typeface="Calibri"/>
              </a:rPr>
              <a:t>articulo.oa?id</a:t>
            </a:r>
            <a:r>
              <a:rPr lang="pt-BR" sz="1050">
                <a:latin typeface="Calibri"/>
              </a:rPr>
              <a:t>=265345667012</a:t>
            </a:r>
            <a:endParaRPr lang="pt-BR" sz="1200">
              <a:latin typeface="Calibri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293A2A5F-9FD1-631A-A753-C5A735E4A3E7}"/>
              </a:ext>
            </a:extLst>
          </p:cNvPr>
          <p:cNvSpPr txBox="1"/>
          <p:nvPr/>
        </p:nvSpPr>
        <p:spPr>
          <a:xfrm>
            <a:off x="7073460" y="3336036"/>
            <a:ext cx="2989950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000000"/>
                </a:solidFill>
                <a:latin typeface="Calibri" panose="020F0502020204030204" pitchFamily="34" charset="0"/>
              </a:rPr>
              <a:t>PARTICIPAÇÃO NOS PROGRAMAS DA </a:t>
            </a:r>
            <a:r>
              <a:rPr lang="pt-BR" sz="2400" b="1">
                <a:solidFill>
                  <a:srgbClr val="00B050"/>
                </a:solidFill>
                <a:latin typeface="Calibri" panose="020F0502020204030204" pitchFamily="34" charset="0"/>
              </a:rPr>
              <a:t>GOL DE LETRA TEVE ESSE EFEITO NOS JOVENS.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72F703C-DC8B-0AFB-E09D-84C5597D9D0E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5AF02B6-089D-D794-8D65-EB229330FA1E}"/>
              </a:ext>
            </a:extLst>
          </p:cNvPr>
          <p:cNvSpPr/>
          <p:nvPr/>
        </p:nvSpPr>
        <p:spPr>
          <a:xfrm>
            <a:off x="668889" y="1639780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F5D3AD-0B9E-4D93-7516-BD2C64A0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38" y="1842246"/>
            <a:ext cx="211531" cy="61635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D1110753-12F9-CD40-C71A-BB4A7264810A}"/>
              </a:ext>
            </a:extLst>
          </p:cNvPr>
          <p:cNvSpPr txBox="1"/>
          <p:nvPr/>
        </p:nvSpPr>
        <p:spPr>
          <a:xfrm>
            <a:off x="6579016" y="1335734"/>
            <a:ext cx="3971824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Gol de Letra apoia do </a:t>
            </a:r>
            <a:r>
              <a:rPr lang="pt-BR" sz="28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momento da decisão até a permanência no ensino superior </a:t>
            </a: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DF891031-7B67-CB53-2F93-B2476FE0295A}"/>
              </a:ext>
            </a:extLst>
          </p:cNvPr>
          <p:cNvSpPr txBox="1"/>
          <p:nvPr/>
        </p:nvSpPr>
        <p:spPr>
          <a:xfrm>
            <a:off x="1825161" y="1834641"/>
            <a:ext cx="3966429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Além de uma questão subjetiva de cogitar o Ensino Superior, muitas vezes pela primeira vez,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 partir do suporte oferecido pela Gol de Letra, participantes conseguem de fato acessar faculdades e universidades.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B56D7D8-6FE8-5C21-9596-7C1D3DE802FA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3F6F459-7B49-E08C-C81A-85121121CC35}"/>
              </a:ext>
            </a:extLst>
          </p:cNvPr>
          <p:cNvSpPr/>
          <p:nvPr/>
        </p:nvSpPr>
        <p:spPr>
          <a:xfrm>
            <a:off x="668889" y="1142239"/>
            <a:ext cx="982656" cy="9826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5" descr="Canudo de diploma com preenchimento sólido">
            <a:extLst>
              <a:ext uri="{FF2B5EF4-FFF2-40B4-BE49-F238E27FC236}">
                <a16:creationId xmlns:a16="http://schemas.microsoft.com/office/drawing/2014/main" id="{C06E505D-88B4-4844-7E45-A712E16C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7168" y="1340989"/>
            <a:ext cx="665457" cy="6654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aixaDeTexto 3">
            <a:extLst>
              <a:ext uri="{FF2B5EF4-FFF2-40B4-BE49-F238E27FC236}">
                <a16:creationId xmlns:a16="http://schemas.microsoft.com/office/drawing/2014/main" id="{F9573AD8-3BCC-E116-D6FA-A1714A86865A}"/>
              </a:ext>
            </a:extLst>
          </p:cNvPr>
          <p:cNvSpPr txBox="1"/>
          <p:nvPr/>
        </p:nvSpPr>
        <p:spPr>
          <a:xfrm>
            <a:off x="1838842" y="1305462"/>
            <a:ext cx="3513087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Ensino Superior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637913FE-1FB2-0215-BFA8-094B8D6C7F81}"/>
              </a:ext>
            </a:extLst>
          </p:cNvPr>
          <p:cNvSpPr/>
          <p:nvPr/>
        </p:nvSpPr>
        <p:spPr>
          <a:xfrm>
            <a:off x="1977661" y="3730989"/>
            <a:ext cx="4207986" cy="19235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082648-BD53-9428-024B-8C4CB7A7F5CF}"/>
              </a:ext>
            </a:extLst>
          </p:cNvPr>
          <p:cNvSpPr/>
          <p:nvPr/>
        </p:nvSpPr>
        <p:spPr>
          <a:xfrm>
            <a:off x="1707682" y="4046373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2">
            <a:extLst>
              <a:ext uri="{FF2B5EF4-FFF2-40B4-BE49-F238E27FC236}">
                <a16:creationId xmlns:a16="http://schemas.microsoft.com/office/drawing/2014/main" id="{3A4D8A26-FF3B-684C-3130-ABF01EACDD32}"/>
              </a:ext>
            </a:extLst>
          </p:cNvPr>
          <p:cNvSpPr txBox="1"/>
          <p:nvPr/>
        </p:nvSpPr>
        <p:spPr>
          <a:xfrm>
            <a:off x="2370963" y="3892520"/>
            <a:ext cx="3678982" cy="1600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“Eu tinha na minha cabeça que eu não ia conseguir entrar na faculdade porque eu morava numa comunidade e quem tinha mais oportunidade era o pessoal de fora, entendeu. A diferença é o lugar onde mora, porque se você se qualificar, pode chegar no mesmo patamar que eles.”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5889B6E-0A49-8CD6-D009-0D57866D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20" y="4073794"/>
            <a:ext cx="540123" cy="540123"/>
          </a:xfrm>
          <a:prstGeom prst="rect">
            <a:avLst/>
          </a:prstGeom>
        </p:spPr>
      </p:pic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BD19C513-0129-ABAA-A653-C83FB286D676}"/>
              </a:ext>
            </a:extLst>
          </p:cNvPr>
          <p:cNvSpPr/>
          <p:nvPr/>
        </p:nvSpPr>
        <p:spPr>
          <a:xfrm>
            <a:off x="6913346" y="3730989"/>
            <a:ext cx="4347933" cy="1210805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1C868A-AE3C-4B1B-C3DF-530BD187C261}"/>
              </a:ext>
            </a:extLst>
          </p:cNvPr>
          <p:cNvSpPr/>
          <p:nvPr/>
        </p:nvSpPr>
        <p:spPr>
          <a:xfrm>
            <a:off x="6643368" y="4046373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65412F6A-D74F-E226-B3A4-184BD0807F73}"/>
              </a:ext>
            </a:extLst>
          </p:cNvPr>
          <p:cNvSpPr txBox="1"/>
          <p:nvPr/>
        </p:nvSpPr>
        <p:spPr>
          <a:xfrm>
            <a:off x="7306649" y="3843261"/>
            <a:ext cx="3678982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“Quando eu cheguei aqui eu não tinha muita ideia do que eu queria fazer. Conforme você vai conversando, aprendendo, de certa forma, vai indicando onde eu queria ir.”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E1FFD70-6DA0-0FA7-6CAF-89654D608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06" y="4073794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CD02EAD7-B23E-3349-84AC-7B04E3DAF27A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235FB47-589D-389F-EB70-00F68F544C59}"/>
              </a:ext>
            </a:extLst>
          </p:cNvPr>
          <p:cNvSpPr/>
          <p:nvPr/>
        </p:nvSpPr>
        <p:spPr>
          <a:xfrm>
            <a:off x="715957" y="844097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Gráfico 5" descr="Canudo de diploma com preenchimento sólido">
            <a:extLst>
              <a:ext uri="{FF2B5EF4-FFF2-40B4-BE49-F238E27FC236}">
                <a16:creationId xmlns:a16="http://schemas.microsoft.com/office/drawing/2014/main" id="{FD2C5F69-6888-3D7F-5B6F-DBA93B4F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0819" y="1003411"/>
            <a:ext cx="560079" cy="560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CaixaDeTexto 3">
            <a:extLst>
              <a:ext uri="{FF2B5EF4-FFF2-40B4-BE49-F238E27FC236}">
                <a16:creationId xmlns:a16="http://schemas.microsoft.com/office/drawing/2014/main" id="{6EDB5DBB-4BC2-28D0-8F33-DDB8C43CF132}"/>
              </a:ext>
            </a:extLst>
          </p:cNvPr>
          <p:cNvSpPr txBox="1"/>
          <p:nvPr/>
        </p:nvSpPr>
        <p:spPr>
          <a:xfrm>
            <a:off x="1711514" y="869691"/>
            <a:ext cx="3513087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Ensino Superior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CaixaDeTexto 13">
            <a:extLst>
              <a:ext uri="{FF2B5EF4-FFF2-40B4-BE49-F238E27FC236}">
                <a16:creationId xmlns:a16="http://schemas.microsoft.com/office/drawing/2014/main" id="{32368247-D0C0-753F-BADF-F81C2B22C39D}"/>
              </a:ext>
            </a:extLst>
          </p:cNvPr>
          <p:cNvSpPr txBox="1"/>
          <p:nvPr/>
        </p:nvSpPr>
        <p:spPr>
          <a:xfrm>
            <a:off x="1745240" y="1679756"/>
            <a:ext cx="3205320" cy="24622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Ao conhecerem áreas de atuação profissional e serem orientados sobre como atuar nelas,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participantes conseguem traçar um projeto de vida concreto, que muitas vezes inclui acesso ao ensino superior.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escolha do curso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muitas vezes leva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em consideração os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Times New Roman"/>
              </a:rPr>
              <a:t>interesses desencadeados pela Fundação.</a:t>
            </a:r>
            <a:endParaRPr lang="en-US" sz="1400" b="1">
              <a:solidFill>
                <a:srgbClr val="00B05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33" name="CaixaDeTexto 5">
            <a:extLst>
              <a:ext uri="{FF2B5EF4-FFF2-40B4-BE49-F238E27FC236}">
                <a16:creationId xmlns:a16="http://schemas.microsoft.com/office/drawing/2014/main" id="{72D04ECA-D0C4-13D6-8AC6-408578435B7A}"/>
              </a:ext>
            </a:extLst>
          </p:cNvPr>
          <p:cNvSpPr txBox="1"/>
          <p:nvPr/>
        </p:nvSpPr>
        <p:spPr>
          <a:xfrm>
            <a:off x="1745239" y="1279646"/>
            <a:ext cx="349502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</a:rPr>
              <a:t>Escolha de curso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8F3A14F7-E7AB-F737-7660-AAEE99A972D7}"/>
              </a:ext>
            </a:extLst>
          </p:cNvPr>
          <p:cNvSpPr/>
          <p:nvPr/>
        </p:nvSpPr>
        <p:spPr>
          <a:xfrm>
            <a:off x="1766284" y="4315438"/>
            <a:ext cx="3321054" cy="138834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9BD88B-7E4F-DC8C-B56F-F9D34606A56E}"/>
              </a:ext>
            </a:extLst>
          </p:cNvPr>
          <p:cNvSpPr/>
          <p:nvPr/>
        </p:nvSpPr>
        <p:spPr>
          <a:xfrm>
            <a:off x="1492243" y="4663221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22">
            <a:extLst>
              <a:ext uri="{FF2B5EF4-FFF2-40B4-BE49-F238E27FC236}">
                <a16:creationId xmlns:a16="http://schemas.microsoft.com/office/drawing/2014/main" id="{D07B5757-6D6D-DD6F-ED1D-C58F6AF62F76}"/>
              </a:ext>
            </a:extLst>
          </p:cNvPr>
          <p:cNvSpPr txBox="1"/>
          <p:nvPr/>
        </p:nvSpPr>
        <p:spPr>
          <a:xfrm>
            <a:off x="2159585" y="4476969"/>
            <a:ext cx="281624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“Através da </a:t>
            </a:r>
            <a:r>
              <a:rPr lang="pt-BR" sz="1200" err="1">
                <a:latin typeface="Calibri" panose="020F0502020204030204" pitchFamily="34" charset="0"/>
                <a:cs typeface="Times New Roman" pitchFamily="18"/>
              </a:rPr>
              <a:t>GdL</a:t>
            </a:r>
            <a:r>
              <a:rPr lang="pt-BR" sz="1200">
                <a:latin typeface="Calibri" panose="020F0502020204030204" pitchFamily="34" charset="0"/>
                <a:cs typeface="Times New Roman" pitchFamily="18"/>
              </a:rPr>
              <a:t> que eu procurei fazer uma faculdade, que eu procurei algo melhor pro meu futuro. Se eu não tivesse participado, acho que eu não teria a mente que eu tenho agora.” </a:t>
            </a:r>
            <a:r>
              <a:rPr lang="pt-BR" sz="12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64673D0-5F9E-8CD7-8F6A-AE88374A0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898" y="4663221"/>
            <a:ext cx="540123" cy="540123"/>
          </a:xfrm>
          <a:prstGeom prst="rect">
            <a:avLst/>
          </a:prstGeom>
        </p:spPr>
      </p:pic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48189AF-2019-EEDB-8D4F-6EEE9EDDF9E8}"/>
              </a:ext>
            </a:extLst>
          </p:cNvPr>
          <p:cNvCxnSpPr>
            <a:cxnSpLocks/>
          </p:cNvCxnSpPr>
          <p:nvPr/>
        </p:nvCxnSpPr>
        <p:spPr>
          <a:xfrm>
            <a:off x="6061649" y="0"/>
            <a:ext cx="0" cy="5205643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3729F0C-913F-8D94-5CE5-C0BA9EC9E4B5}"/>
              </a:ext>
            </a:extLst>
          </p:cNvPr>
          <p:cNvSpPr/>
          <p:nvPr/>
        </p:nvSpPr>
        <p:spPr>
          <a:xfrm>
            <a:off x="5617902" y="738828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Gráfico 14" descr="Mesa com preenchimento sólido">
            <a:extLst>
              <a:ext uri="{FF2B5EF4-FFF2-40B4-BE49-F238E27FC236}">
                <a16:creationId xmlns:a16="http://schemas.microsoft.com/office/drawing/2014/main" id="{30A57B98-9F7F-B40C-9947-DC24460C4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48252" y="869691"/>
            <a:ext cx="606768" cy="606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BA1B224E-ACD8-26F4-B43D-3EAE12247CCC}"/>
              </a:ext>
            </a:extLst>
          </p:cNvPr>
          <p:cNvSpPr/>
          <p:nvPr/>
        </p:nvSpPr>
        <p:spPr>
          <a:xfrm>
            <a:off x="5617902" y="3181410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Gráfico 16" descr="Cofrinho com preenchimento sólido">
            <a:extLst>
              <a:ext uri="{FF2B5EF4-FFF2-40B4-BE49-F238E27FC236}">
                <a16:creationId xmlns:a16="http://schemas.microsoft.com/office/drawing/2014/main" id="{6E21320B-54C8-F2B9-77FA-AFF6405B6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51552" y="3320461"/>
            <a:ext cx="603990" cy="603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5" name="Google Shape;423;p17">
            <a:extLst>
              <a:ext uri="{FF2B5EF4-FFF2-40B4-BE49-F238E27FC236}">
                <a16:creationId xmlns:a16="http://schemas.microsoft.com/office/drawing/2014/main" id="{ED438EA3-226A-5F1B-D496-05A4947E3BED}"/>
              </a:ext>
            </a:extLst>
          </p:cNvPr>
          <p:cNvSpPr txBox="1"/>
          <p:nvPr/>
        </p:nvSpPr>
        <p:spPr>
          <a:xfrm>
            <a:off x="6718338" y="937578"/>
            <a:ext cx="2684504" cy="3692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Pré-vestibular </a:t>
            </a:r>
          </a:p>
        </p:txBody>
      </p:sp>
      <p:sp>
        <p:nvSpPr>
          <p:cNvPr id="46" name="Google Shape;423;p17">
            <a:extLst>
              <a:ext uri="{FF2B5EF4-FFF2-40B4-BE49-F238E27FC236}">
                <a16:creationId xmlns:a16="http://schemas.microsoft.com/office/drawing/2014/main" id="{F2B44A18-A9B9-C5CE-4CA3-457B5AF767EC}"/>
              </a:ext>
            </a:extLst>
          </p:cNvPr>
          <p:cNvSpPr txBox="1"/>
          <p:nvPr/>
        </p:nvSpPr>
        <p:spPr>
          <a:xfrm>
            <a:off x="6718338" y="3362193"/>
            <a:ext cx="2684504" cy="3692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Permanência </a:t>
            </a:r>
          </a:p>
        </p:txBody>
      </p:sp>
      <p:sp>
        <p:nvSpPr>
          <p:cNvPr id="47" name="CaixaDeTexto 17">
            <a:extLst>
              <a:ext uri="{FF2B5EF4-FFF2-40B4-BE49-F238E27FC236}">
                <a16:creationId xmlns:a16="http://schemas.microsoft.com/office/drawing/2014/main" id="{86F35A75-30DA-F4B9-0E00-30ADA866917A}"/>
              </a:ext>
            </a:extLst>
          </p:cNvPr>
          <p:cNvSpPr txBox="1"/>
          <p:nvPr/>
        </p:nvSpPr>
        <p:spPr>
          <a:xfrm>
            <a:off x="6718338" y="1368342"/>
            <a:ext cx="2418934" cy="1600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itchFamily="34"/>
                <a:cs typeface="Times New Roman" pitchFamily="18"/>
              </a:rPr>
              <a:t>Através de projetos específicos de pré-vestibular, a </a:t>
            </a:r>
            <a:r>
              <a:rPr lang="pt-BR" sz="1400" b="1">
                <a:solidFill>
                  <a:srgbClr val="00B050"/>
                </a:solidFill>
                <a:latin typeface="Calibri" pitchFamily="34"/>
                <a:cs typeface="Times New Roman" pitchFamily="18"/>
              </a:rPr>
              <a:t>Gol de Letra contribui para que os participantes possuam condições de entrar no Ensino Superior</a:t>
            </a:r>
            <a:r>
              <a:rPr lang="pt-BR" sz="1400">
                <a:solidFill>
                  <a:srgbClr val="000000"/>
                </a:solidFill>
                <a:latin typeface="Calibri" pitchFamily="34"/>
                <a:cs typeface="Times New Roman" pitchFamily="18"/>
              </a:rPr>
              <a:t>, preparando-os para provas seletivas .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48" name="CaixaDeTexto 18">
            <a:extLst>
              <a:ext uri="{FF2B5EF4-FFF2-40B4-BE49-F238E27FC236}">
                <a16:creationId xmlns:a16="http://schemas.microsoft.com/office/drawing/2014/main" id="{CBEE230E-5E80-9C47-7EA4-6F344CA41956}"/>
              </a:ext>
            </a:extLst>
          </p:cNvPr>
          <p:cNvSpPr txBox="1"/>
          <p:nvPr/>
        </p:nvSpPr>
        <p:spPr>
          <a:xfrm>
            <a:off x="6728993" y="3731487"/>
            <a:ext cx="2347771" cy="1600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Para além de ingressar, os programas de bolsas de estudos  permitem que os participantes consigam concluir a faculdade, apesar das condições socioeconômicas vulneráveis.</a:t>
            </a:r>
          </a:p>
        </p:txBody>
      </p:sp>
      <p:sp>
        <p:nvSpPr>
          <p:cNvPr id="50" name="CaixaDeTexto 23">
            <a:extLst>
              <a:ext uri="{FF2B5EF4-FFF2-40B4-BE49-F238E27FC236}">
                <a16:creationId xmlns:a16="http://schemas.microsoft.com/office/drawing/2014/main" id="{C99E29B2-5B1E-B0E6-94F1-24E8DC1E0BDE}"/>
              </a:ext>
            </a:extLst>
          </p:cNvPr>
          <p:cNvSpPr txBox="1"/>
          <p:nvPr/>
        </p:nvSpPr>
        <p:spPr>
          <a:xfrm>
            <a:off x="1699893" y="5944471"/>
            <a:ext cx="4458859" cy="5607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28. Sobre as informações a seguir indique, para cada uma, o quanto você se identifica ou não com elas Entendo os processos de inscrição, admissão e matrícula das faculdades e cursos :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=281 – Projetos dos eixos “Crianças e Adolescentes” &amp; “Jovens”) </a:t>
            </a:r>
            <a:endParaRPr lang="en-US" sz="9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52" name="Balão de Fala: Retângulo 20">
            <a:extLst>
              <a:ext uri="{FF2B5EF4-FFF2-40B4-BE49-F238E27FC236}">
                <a16:creationId xmlns:a16="http://schemas.microsoft.com/office/drawing/2014/main" id="{C09F9D9A-5D1C-DCA8-B322-FF2D21A1B9CB}"/>
              </a:ext>
            </a:extLst>
          </p:cNvPr>
          <p:cNvSpPr/>
          <p:nvPr/>
        </p:nvSpPr>
        <p:spPr>
          <a:xfrm rot="10799991">
            <a:off x="9582686" y="3523129"/>
            <a:ext cx="1907826" cy="1768288"/>
          </a:xfrm>
          <a:custGeom>
            <a:avLst>
              <a:gd name="f0" fmla="val 25740"/>
              <a:gd name="f1" fmla="val 632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noFill/>
          <a:ln w="22225" cap="flat">
            <a:solidFill>
              <a:srgbClr val="00B05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CaixaDeTexto 22">
            <a:extLst>
              <a:ext uri="{FF2B5EF4-FFF2-40B4-BE49-F238E27FC236}">
                <a16:creationId xmlns:a16="http://schemas.microsoft.com/office/drawing/2014/main" id="{B066F333-16F8-3233-080E-011C83FE3AD4}"/>
              </a:ext>
            </a:extLst>
          </p:cNvPr>
          <p:cNvSpPr txBox="1"/>
          <p:nvPr/>
        </p:nvSpPr>
        <p:spPr>
          <a:xfrm>
            <a:off x="9821312" y="3733335"/>
            <a:ext cx="154441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Especialmente para  programas de monitores e </a:t>
            </a:r>
            <a:r>
              <a:rPr lang="pt-BR" sz="1200" b="1">
                <a:solidFill>
                  <a:srgbClr val="00B050"/>
                </a:solidFill>
                <a:latin typeface="Calibri" pitchFamily="34"/>
                <a:ea typeface="Calibri" pitchFamily="34"/>
                <a:cs typeface="Times New Roman" pitchFamily="18"/>
              </a:rPr>
              <a:t>programas específicos de bolsa de estudos e preparo para a faculdade.</a:t>
            </a:r>
            <a:endParaRPr lang="en-US" sz="1200" b="1">
              <a:solidFill>
                <a:srgbClr val="00B050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54" name="CaixaDeTexto 21">
            <a:extLst>
              <a:ext uri="{FF2B5EF4-FFF2-40B4-BE49-F238E27FC236}">
                <a16:creationId xmlns:a16="http://schemas.microsoft.com/office/drawing/2014/main" id="{272A744A-44EF-32F1-A7F6-F8ADCB13A00C}"/>
              </a:ext>
            </a:extLst>
          </p:cNvPr>
          <p:cNvSpPr txBox="1"/>
          <p:nvPr/>
        </p:nvSpPr>
        <p:spPr>
          <a:xfrm>
            <a:off x="9757542" y="805188"/>
            <a:ext cx="2092588" cy="1392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>
                <a:solidFill>
                  <a:srgbClr val="00B050"/>
                </a:solidFill>
                <a:latin typeface="Calibri" panose="020F0502020204030204" pitchFamily="34" charset="0"/>
              </a:rPr>
              <a:t>53% </a:t>
            </a:r>
            <a:br>
              <a:rPr lang="pt-BR" sz="3200" b="1" cap="all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pt-BR" sz="1050" b="1" cap="all">
                <a:latin typeface="Calibri" panose="020F0502020204030204" pitchFamily="34" charset="0"/>
              </a:rPr>
              <a:t>dos antigos participantes respondem entender sobre os processos de </a:t>
            </a:r>
            <a:r>
              <a:rPr lang="pt-BR" sz="1050" b="1" cap="all">
                <a:solidFill>
                  <a:srgbClr val="00B050"/>
                </a:solidFill>
                <a:latin typeface="Calibri" panose="020F0502020204030204" pitchFamily="34" charset="0"/>
              </a:rPr>
              <a:t>inscrição, admissão e matrícula das faculdades </a:t>
            </a:r>
            <a:r>
              <a:rPr lang="pt-BR" sz="1050" b="1" cap="all">
                <a:latin typeface="Calibri" panose="020F0502020204030204" pitchFamily="34" charset="0"/>
              </a:rPr>
              <a:t>e cursos  </a:t>
            </a:r>
            <a:endParaRPr lang="pt-BR" sz="2800" b="1" cap="all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5">
            <a:extLst>
              <a:ext uri="{FF2B5EF4-FFF2-40B4-BE49-F238E27FC236}">
                <a16:creationId xmlns:a16="http://schemas.microsoft.com/office/drawing/2014/main" id="{B4C66AF6-21E3-4554-9632-FBA00D7EA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230002"/>
              </p:ext>
            </p:extLst>
          </p:nvPr>
        </p:nvGraphicFramePr>
        <p:xfrm>
          <a:off x="6891302" y="2032429"/>
          <a:ext cx="4533887" cy="359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10">
            <a:extLst>
              <a:ext uri="{FF2B5EF4-FFF2-40B4-BE49-F238E27FC236}">
                <a16:creationId xmlns:a16="http://schemas.microsoft.com/office/drawing/2014/main" id="{9ACA8D1A-F02B-51FF-FF4E-93669C1D1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079242"/>
              </p:ext>
            </p:extLst>
          </p:nvPr>
        </p:nvGraphicFramePr>
        <p:xfrm>
          <a:off x="1235458" y="2141613"/>
          <a:ext cx="4533887" cy="457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have Direita 11">
            <a:extLst>
              <a:ext uri="{FF2B5EF4-FFF2-40B4-BE49-F238E27FC236}">
                <a16:creationId xmlns:a16="http://schemas.microsoft.com/office/drawing/2014/main" id="{A331196E-F89C-36AB-59BB-17AE06590F05}"/>
              </a:ext>
            </a:extLst>
          </p:cNvPr>
          <p:cNvSpPr/>
          <p:nvPr/>
        </p:nvSpPr>
        <p:spPr>
          <a:xfrm>
            <a:off x="5256251" y="2982107"/>
            <a:ext cx="305775" cy="1412623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id="{95F8A801-A47C-43F7-80CE-832B66BF1DD7}"/>
              </a:ext>
            </a:extLst>
          </p:cNvPr>
          <p:cNvSpPr txBox="1"/>
          <p:nvPr/>
        </p:nvSpPr>
        <p:spPr>
          <a:xfrm>
            <a:off x="5572770" y="3046871"/>
            <a:ext cx="98730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50%</a:t>
            </a:r>
          </a:p>
        </p:txBody>
      </p:sp>
      <p:sp>
        <p:nvSpPr>
          <p:cNvPr id="8" name="Chave Direita 14">
            <a:extLst>
              <a:ext uri="{FF2B5EF4-FFF2-40B4-BE49-F238E27FC236}">
                <a16:creationId xmlns:a16="http://schemas.microsoft.com/office/drawing/2014/main" id="{ED088E3F-D1F8-7C1A-212F-C499E82AC354}"/>
              </a:ext>
            </a:extLst>
          </p:cNvPr>
          <p:cNvSpPr/>
          <p:nvPr/>
        </p:nvSpPr>
        <p:spPr>
          <a:xfrm>
            <a:off x="9665265" y="2982107"/>
            <a:ext cx="371475" cy="1304146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aixaDeTexto 15">
            <a:extLst>
              <a:ext uri="{FF2B5EF4-FFF2-40B4-BE49-F238E27FC236}">
                <a16:creationId xmlns:a16="http://schemas.microsoft.com/office/drawing/2014/main" id="{CB51DC72-E247-9013-E7B0-27D944DA43C7}"/>
              </a:ext>
            </a:extLst>
          </p:cNvPr>
          <p:cNvSpPr txBox="1"/>
          <p:nvPr/>
        </p:nvSpPr>
        <p:spPr>
          <a:xfrm>
            <a:off x="10036740" y="2982504"/>
            <a:ext cx="98730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25%</a:t>
            </a:r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ADBCACB2-DA46-AA82-0C1C-C3BCFB8216C1}"/>
              </a:ext>
            </a:extLst>
          </p:cNvPr>
          <p:cNvSpPr txBox="1"/>
          <p:nvPr/>
        </p:nvSpPr>
        <p:spPr>
          <a:xfrm>
            <a:off x="1768407" y="844097"/>
            <a:ext cx="728146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:: 50% dos </a:t>
            </a:r>
            <a:r>
              <a:rPr lang="pt-BR" sz="2400" b="1" cap="all" spc="-100" err="1">
                <a:solidFill>
                  <a:srgbClr val="00B050"/>
                </a:solidFill>
                <a:latin typeface="Calibri" panose="020F0502020204030204" pitchFamily="34" charset="0"/>
              </a:rPr>
              <a:t>ex-participantes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 QUE ESTUDAM estão no ensino superior </a:t>
            </a:r>
            <a:r>
              <a:rPr lang="pt-BR" sz="2400" b="1" cap="all" spc="-100">
                <a:latin typeface="Calibri" panose="020F0502020204030204" pitchFamily="34" charset="0"/>
              </a:rPr>
              <a:t>ou técnico,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25% já completaram 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D4BCFDA-192A-CCFD-2676-62DA5D54BC61}"/>
              </a:ext>
            </a:extLst>
          </p:cNvPr>
          <p:cNvSpPr txBox="1"/>
          <p:nvPr/>
        </p:nvSpPr>
        <p:spPr>
          <a:xfrm>
            <a:off x="1768407" y="1823392"/>
            <a:ext cx="483639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1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44% </a:t>
            </a:r>
            <a:r>
              <a:rPr lang="pt-BR" sz="1200" i="1" cap="all">
                <a:latin typeface="Calibri Light" panose="020F0302020204030204" pitchFamily="34" charset="0"/>
                <a:cs typeface="Calibri Light" panose="020F0302020204030204" pitchFamily="34" charset="0"/>
              </a:rPr>
              <a:t>dos beneficiários </a:t>
            </a:r>
            <a:r>
              <a:rPr lang="pt-BR" sz="1200" b="1" i="1" u="sng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estão</a:t>
            </a:r>
            <a:r>
              <a:rPr lang="pt-BR" sz="1200" i="1" cap="all">
                <a:latin typeface="Calibri Light" panose="020F0302020204030204" pitchFamily="34" charset="0"/>
                <a:cs typeface="Calibri Light" panose="020F0302020204030204" pitchFamily="34" charset="0"/>
              </a:rPr>
              <a:t> estudando atualmente: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46040AFE-9534-7AE9-4181-A9D0F361A61C}"/>
              </a:ext>
            </a:extLst>
          </p:cNvPr>
          <p:cNvSpPr txBox="1"/>
          <p:nvPr/>
        </p:nvSpPr>
        <p:spPr>
          <a:xfrm>
            <a:off x="6942156" y="1810951"/>
            <a:ext cx="45338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1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56% </a:t>
            </a:r>
            <a:r>
              <a:rPr lang="pt-BR" sz="1200" i="1" cap="all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dos beneficiários</a:t>
            </a:r>
            <a:r>
              <a:rPr lang="pt-BR" sz="1200" b="1" i="1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200" b="1" i="1" u="sng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</a:t>
            </a:r>
            <a:r>
              <a:rPr lang="pt-BR" sz="1200" b="1" i="1" cap="all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200" i="1" cap="all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estão estudando atualmente:</a:t>
            </a:r>
          </a:p>
        </p:txBody>
      </p:sp>
      <p:sp>
        <p:nvSpPr>
          <p:cNvPr id="14" name="CaixaDeTexto 12">
            <a:extLst>
              <a:ext uri="{FF2B5EF4-FFF2-40B4-BE49-F238E27FC236}">
                <a16:creationId xmlns:a16="http://schemas.microsoft.com/office/drawing/2014/main" id="{51DC526F-86F0-7FA8-21F7-65C966C0D178}"/>
              </a:ext>
            </a:extLst>
          </p:cNvPr>
          <p:cNvSpPr txBox="1"/>
          <p:nvPr/>
        </p:nvSpPr>
        <p:spPr>
          <a:xfrm>
            <a:off x="1600318" y="6013903"/>
            <a:ext cx="529098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7F7F7F"/>
                </a:solidFill>
                <a:latin typeface="Calibri"/>
              </a:rPr>
              <a:t>P4. Você está estudando atualmente? (</a:t>
            </a:r>
            <a:r>
              <a:rPr lang="pt-BR" sz="800" err="1">
                <a:solidFill>
                  <a:srgbClr val="7F7F7F"/>
                </a:solidFill>
                <a:latin typeface="Calibri"/>
              </a:rPr>
              <a:t>n</a:t>
            </a:r>
            <a:r>
              <a:rPr lang="pt-BR" sz="800">
                <a:solidFill>
                  <a:srgbClr val="7F7F7F"/>
                </a:solidFill>
                <a:latin typeface="Calibri"/>
              </a:rPr>
              <a:t> = 280 – Projetos dos eixos “Crianças e Adolescentes” &amp; “Jovens”)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7F7F7F"/>
                </a:solidFill>
                <a:latin typeface="Calibri"/>
              </a:rPr>
              <a:t>P5. Qual o grau de ensino que está cursando? (</a:t>
            </a:r>
            <a:r>
              <a:rPr lang="pt-BR" sz="800" err="1">
                <a:solidFill>
                  <a:srgbClr val="7F7F7F"/>
                </a:solidFill>
                <a:latin typeface="Calibri"/>
              </a:rPr>
              <a:t>n</a:t>
            </a:r>
            <a:r>
              <a:rPr lang="pt-BR" sz="800">
                <a:solidFill>
                  <a:srgbClr val="7F7F7F"/>
                </a:solidFill>
                <a:latin typeface="Calibri"/>
              </a:rPr>
              <a:t> = 122 – Projetos dos eixos “Crianças e Adolescentes” &amp; “Jovens”)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>
                <a:solidFill>
                  <a:srgbClr val="7F7F7F"/>
                </a:solidFill>
                <a:latin typeface="Calibri"/>
              </a:rPr>
              <a:t>P6. Qual seu nível de escolaridade mais elevado? (</a:t>
            </a:r>
            <a:r>
              <a:rPr lang="pt-BR" sz="800" err="1">
                <a:solidFill>
                  <a:srgbClr val="7F7F7F"/>
                </a:solidFill>
                <a:latin typeface="Calibri"/>
              </a:rPr>
              <a:t>n</a:t>
            </a:r>
            <a:r>
              <a:rPr lang="pt-BR" sz="800">
                <a:solidFill>
                  <a:srgbClr val="7F7F7F"/>
                </a:solidFill>
                <a:latin typeface="Calibri"/>
              </a:rPr>
              <a:t> = 158 – Projetos dos eixos “Crianças e Adolescentes” &amp; “Jovens”)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4828A1C-3253-6D80-652E-20F27B7B7205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C30D94C-31CA-EFAF-A815-604FDB616DBE}"/>
              </a:ext>
            </a:extLst>
          </p:cNvPr>
          <p:cNvSpPr/>
          <p:nvPr/>
        </p:nvSpPr>
        <p:spPr>
          <a:xfrm>
            <a:off x="715957" y="844097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5" descr="Canudo de diploma com preenchimento sólido">
            <a:extLst>
              <a:ext uri="{FF2B5EF4-FFF2-40B4-BE49-F238E27FC236}">
                <a16:creationId xmlns:a16="http://schemas.microsoft.com/office/drawing/2014/main" id="{636F85B0-D12B-1C58-0DE0-4A6EB19D2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0819" y="1003411"/>
            <a:ext cx="560079" cy="560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5">
            <a:extLst>
              <a:ext uri="{FF2B5EF4-FFF2-40B4-BE49-F238E27FC236}">
                <a16:creationId xmlns:a16="http://schemas.microsoft.com/office/drawing/2014/main" id="{72B8E550-4564-133F-FEFF-CB2C25A92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945829"/>
              </p:ext>
            </p:extLst>
          </p:nvPr>
        </p:nvGraphicFramePr>
        <p:xfrm>
          <a:off x="6096000" y="1369378"/>
          <a:ext cx="5235781" cy="411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9">
            <a:extLst>
              <a:ext uri="{FF2B5EF4-FFF2-40B4-BE49-F238E27FC236}">
                <a16:creationId xmlns:a16="http://schemas.microsoft.com/office/drawing/2014/main" id="{0F8047F8-093B-16A2-3284-A38270134E3E}"/>
              </a:ext>
            </a:extLst>
          </p:cNvPr>
          <p:cNvSpPr txBox="1"/>
          <p:nvPr/>
        </p:nvSpPr>
        <p:spPr>
          <a:xfrm>
            <a:off x="1861193" y="5630889"/>
            <a:ext cx="4234807" cy="4701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7. Sobre a faculdade que você estudou/estuda, ela é: </a:t>
            </a:r>
            <a:br>
              <a:rPr lang="pt-BR" sz="1100">
                <a:solidFill>
                  <a:srgbClr val="7C7C7C"/>
                </a:solidFill>
                <a:latin typeface="Calibri"/>
              </a:rPr>
            </a:br>
            <a:r>
              <a:rPr lang="pt-BR" sz="1100">
                <a:solidFill>
                  <a:srgbClr val="7C7C7C"/>
                </a:solidFill>
                <a:latin typeface="Calibri"/>
              </a:rPr>
              <a:t>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 = 81 – Projetos dos eixos “Crianças e Adolescentes” &amp; “Jovens”)</a:t>
            </a:r>
            <a:endParaRPr lang="en-US" sz="11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6" name="CaixaDeTexto 12">
            <a:extLst>
              <a:ext uri="{FF2B5EF4-FFF2-40B4-BE49-F238E27FC236}">
                <a16:creationId xmlns:a16="http://schemas.microsoft.com/office/drawing/2014/main" id="{1F853185-C12F-F549-3447-DED5163D932F}"/>
              </a:ext>
            </a:extLst>
          </p:cNvPr>
          <p:cNvSpPr txBox="1"/>
          <p:nvPr/>
        </p:nvSpPr>
        <p:spPr>
          <a:xfrm>
            <a:off x="1758654" y="1537568"/>
            <a:ext cx="4337346" cy="24865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14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Dos participantes que cursaram ou cursam ensino superior, </a:t>
            </a: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quase 1/3 ACESSOU uma faculdade pública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43F245E-CE9D-CF72-DC1E-0486C7C4CF1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F76A831-A206-640E-8CA5-806B16DD2AEC}"/>
              </a:ext>
            </a:extLst>
          </p:cNvPr>
          <p:cNvSpPr/>
          <p:nvPr/>
        </p:nvSpPr>
        <p:spPr>
          <a:xfrm>
            <a:off x="715957" y="1953777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5" descr="Canudo de diploma com preenchimento sólido">
            <a:extLst>
              <a:ext uri="{FF2B5EF4-FFF2-40B4-BE49-F238E27FC236}">
                <a16:creationId xmlns:a16="http://schemas.microsoft.com/office/drawing/2014/main" id="{A907E675-708B-7BD1-3F45-391EF0CA8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0819" y="2113091"/>
            <a:ext cx="560079" cy="560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>
            <a:extLst>
              <a:ext uri="{FF2B5EF4-FFF2-40B4-BE49-F238E27FC236}">
                <a16:creationId xmlns:a16="http://schemas.microsoft.com/office/drawing/2014/main" id="{494DDBC2-ABAB-9A63-0166-FBA83F621F34}"/>
              </a:ext>
            </a:extLst>
          </p:cNvPr>
          <p:cNvSpPr txBox="1"/>
          <p:nvPr/>
        </p:nvSpPr>
        <p:spPr>
          <a:xfrm>
            <a:off x="1761432" y="1568349"/>
            <a:ext cx="3811923" cy="26340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3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33% </a:t>
            </a:r>
            <a:r>
              <a:rPr lang="pt-BR" sz="3200" b="1" cap="all" spc="-100" dirty="0">
                <a:latin typeface="Calibri" panose="020F0502020204030204" pitchFamily="34" charset="0"/>
              </a:rPr>
              <a:t>dos </a:t>
            </a:r>
            <a:r>
              <a:rPr lang="pt-BR" sz="3200" b="1" cap="all" spc="-100" dirty="0" err="1">
                <a:solidFill>
                  <a:srgbClr val="00B050"/>
                </a:solidFill>
                <a:latin typeface="Calibri" panose="020F0502020204030204" pitchFamily="34" charset="0"/>
              </a:rPr>
              <a:t>Ex-participantes</a:t>
            </a:r>
            <a:r>
              <a:rPr lang="pt-BR" sz="32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pt-BR" sz="3200" b="1" cap="all" spc="-100" dirty="0">
                <a:latin typeface="Calibri" panose="020F0502020204030204" pitchFamily="34" charset="0"/>
              </a:rPr>
              <a:t>ENTRARAM No </a:t>
            </a:r>
            <a:r>
              <a:rPr lang="pt-BR" sz="32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ensino superior</a:t>
            </a:r>
            <a:r>
              <a:rPr lang="pt-BR" sz="3200" b="1" cap="all" spc="-100" dirty="0">
                <a:latin typeface="Calibri" panose="020F0502020204030204" pitchFamily="34" charset="0"/>
              </a:rPr>
              <a:t>, CONTRA </a:t>
            </a:r>
            <a:r>
              <a:rPr lang="pt-BR" sz="32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apenas </a:t>
            </a:r>
            <a:r>
              <a:rPr lang="pt-BR" sz="40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7% </a:t>
            </a:r>
            <a:r>
              <a:rPr lang="pt-BR" sz="3200" b="1" cap="all" spc="-100" dirty="0">
                <a:solidFill>
                  <a:srgbClr val="00B050"/>
                </a:solidFill>
                <a:latin typeface="Calibri" panose="020F0502020204030204" pitchFamily="34" charset="0"/>
              </a:rPr>
              <a:t>de suas mães</a:t>
            </a:r>
          </a:p>
        </p:txBody>
      </p:sp>
      <p:graphicFrame>
        <p:nvGraphicFramePr>
          <p:cNvPr id="5" name="Gráfico 7">
            <a:extLst>
              <a:ext uri="{FF2B5EF4-FFF2-40B4-BE49-F238E27FC236}">
                <a16:creationId xmlns:a16="http://schemas.microsoft.com/office/drawing/2014/main" id="{2379B7BC-C105-EAAB-F354-ABA38553F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749722"/>
              </p:ext>
            </p:extLst>
          </p:nvPr>
        </p:nvGraphicFramePr>
        <p:xfrm>
          <a:off x="5690957" y="590135"/>
          <a:ext cx="6059461" cy="49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9">
            <a:extLst>
              <a:ext uri="{FF2B5EF4-FFF2-40B4-BE49-F238E27FC236}">
                <a16:creationId xmlns:a16="http://schemas.microsoft.com/office/drawing/2014/main" id="{733E0858-C921-20BE-86D7-ACF8E7284584}"/>
              </a:ext>
            </a:extLst>
          </p:cNvPr>
          <p:cNvSpPr txBox="1"/>
          <p:nvPr/>
        </p:nvSpPr>
        <p:spPr>
          <a:xfrm>
            <a:off x="1814312" y="5945136"/>
            <a:ext cx="3678807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23.  Qual o nível de escolaridade de sua mãe? (n= 281 – Projetos dos eixos “Crianças e Adolescentes” &amp; “Jovens”)</a:t>
            </a:r>
          </a:p>
        </p:txBody>
      </p:sp>
      <p:sp>
        <p:nvSpPr>
          <p:cNvPr id="7" name="Chave Direita 2">
            <a:extLst>
              <a:ext uri="{FF2B5EF4-FFF2-40B4-BE49-F238E27FC236}">
                <a16:creationId xmlns:a16="http://schemas.microsoft.com/office/drawing/2014/main" id="{A5F7B048-B188-066D-634F-ABF6CEA62800}"/>
              </a:ext>
            </a:extLst>
          </p:cNvPr>
          <p:cNvSpPr/>
          <p:nvPr/>
        </p:nvSpPr>
        <p:spPr>
          <a:xfrm>
            <a:off x="9694349" y="1568349"/>
            <a:ext cx="371475" cy="831951"/>
          </a:xfrm>
          <a:custGeom>
            <a:avLst>
              <a:gd name="f12" fmla="val 8333"/>
              <a:gd name="f13" fmla="val 2391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391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4D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10">
            <a:extLst>
              <a:ext uri="{FF2B5EF4-FFF2-40B4-BE49-F238E27FC236}">
                <a16:creationId xmlns:a16="http://schemas.microsoft.com/office/drawing/2014/main" id="{05E13875-CDCF-E9AB-5D26-6D0184EDCF52}"/>
              </a:ext>
            </a:extLst>
          </p:cNvPr>
          <p:cNvSpPr txBox="1"/>
          <p:nvPr/>
        </p:nvSpPr>
        <p:spPr>
          <a:xfrm>
            <a:off x="10048665" y="1461104"/>
            <a:ext cx="214333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004D00"/>
                </a:solidFill>
                <a:latin typeface="Calibri" panose="020F0502020204030204" pitchFamily="34" charset="0"/>
              </a:rPr>
              <a:t> </a:t>
            </a:r>
            <a:r>
              <a:rPr lang="pt-BR" sz="28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33% </a:t>
            </a:r>
            <a:r>
              <a:rPr lang="pt-BR" sz="900" b="1" cap="all" spc="-100">
                <a:solidFill>
                  <a:srgbClr val="7F7F7F"/>
                </a:solidFill>
                <a:latin typeface="Calibri" panose="020F0502020204030204" pitchFamily="34" charset="0"/>
              </a:rPr>
              <a:t>vs. 7%</a:t>
            </a:r>
            <a:endParaRPr lang="pt-BR" sz="2000" b="1" cap="all" spc="-1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5033BE5-BADC-56C1-7ACE-207E3A0A1919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5743EB0-055E-93F7-389F-0D58A233F163}"/>
              </a:ext>
            </a:extLst>
          </p:cNvPr>
          <p:cNvSpPr/>
          <p:nvPr/>
        </p:nvSpPr>
        <p:spPr>
          <a:xfrm>
            <a:off x="715957" y="1953777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5" descr="Canudo de diploma com preenchimento sólido">
            <a:extLst>
              <a:ext uri="{FF2B5EF4-FFF2-40B4-BE49-F238E27FC236}">
                <a16:creationId xmlns:a16="http://schemas.microsoft.com/office/drawing/2014/main" id="{00276B98-2456-0C56-E8DD-0F538734E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0819" y="2113091"/>
            <a:ext cx="560079" cy="560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0">
            <a:extLst>
              <a:ext uri="{FF2B5EF4-FFF2-40B4-BE49-F238E27FC236}">
                <a16:creationId xmlns:a16="http://schemas.microsoft.com/office/drawing/2014/main" id="{1FBCCF18-D67E-4C90-8290-F42DD77DAB3E}"/>
              </a:ext>
            </a:extLst>
          </p:cNvPr>
          <p:cNvSpPr txBox="1"/>
          <p:nvPr/>
        </p:nvSpPr>
        <p:spPr>
          <a:xfrm>
            <a:off x="1432653" y="2703648"/>
            <a:ext cx="367977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Participantes da Gol de Letra possuem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possibilidades para romper com condições históricas de pobreza e vulnerabilidade</a:t>
            </a:r>
            <a:r>
              <a:rPr lang="pt-BR" sz="1600">
                <a:solidFill>
                  <a:srgbClr val="99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CaixaDeTexto 37">
            <a:extLst>
              <a:ext uri="{FF2B5EF4-FFF2-40B4-BE49-F238E27FC236}">
                <a16:creationId xmlns:a16="http://schemas.microsoft.com/office/drawing/2014/main" id="{CFA53A9F-A901-EACB-873A-944DC64A5247}"/>
              </a:ext>
            </a:extLst>
          </p:cNvPr>
          <p:cNvSpPr txBox="1"/>
          <p:nvPr/>
        </p:nvSpPr>
        <p:spPr>
          <a:xfrm>
            <a:off x="6190303" y="2564133"/>
            <a:ext cx="389005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Há um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alto nível de satisfação com o atual emprego, 53%</a:t>
            </a:r>
            <a:r>
              <a:rPr lang="pt-BR" sz="160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já atuam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próximo à área de trabalho desejada.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4D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ixaDeTexto 19">
            <a:extLst>
              <a:ext uri="{FF2B5EF4-FFF2-40B4-BE49-F238E27FC236}">
                <a16:creationId xmlns:a16="http://schemas.microsoft.com/office/drawing/2014/main" id="{9B30CE20-CF48-BA9F-B7A4-1E79F98EE2A5}"/>
              </a:ext>
            </a:extLst>
          </p:cNvPr>
          <p:cNvSpPr txBox="1"/>
          <p:nvPr/>
        </p:nvSpPr>
        <p:spPr>
          <a:xfrm>
            <a:off x="1432653" y="3916923"/>
            <a:ext cx="338854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72%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respondentes dos programas de juventude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estão empregados,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em sua maioria em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empregos formais. </a:t>
            </a:r>
          </a:p>
        </p:txBody>
      </p:sp>
      <p:sp>
        <p:nvSpPr>
          <p:cNvPr id="15" name="CaixaDeTexto 20">
            <a:extLst>
              <a:ext uri="{FF2B5EF4-FFF2-40B4-BE49-F238E27FC236}">
                <a16:creationId xmlns:a16="http://schemas.microsoft.com/office/drawing/2014/main" id="{ECE22B33-1B96-8440-E0D7-4D31CC369DD7}"/>
              </a:ext>
            </a:extLst>
          </p:cNvPr>
          <p:cNvSpPr txBox="1"/>
          <p:nvPr/>
        </p:nvSpPr>
        <p:spPr>
          <a:xfrm>
            <a:off x="6181497" y="3708337"/>
            <a:ext cx="389005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Há uma percepção geral de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aumento de renda após a Gol de Letra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43%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respondem que a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Gol de Letra influenciou muito a atual renda.</a:t>
            </a:r>
          </a:p>
        </p:txBody>
      </p:sp>
      <p:sp>
        <p:nvSpPr>
          <p:cNvPr id="17" name="CaixaDeTexto 24">
            <a:extLst>
              <a:ext uri="{FF2B5EF4-FFF2-40B4-BE49-F238E27FC236}">
                <a16:creationId xmlns:a16="http://schemas.microsoft.com/office/drawing/2014/main" id="{A67C8C0B-2455-F4D6-5684-FB0E783813D6}"/>
              </a:ext>
            </a:extLst>
          </p:cNvPr>
          <p:cNvSpPr txBox="1"/>
          <p:nvPr/>
        </p:nvSpPr>
        <p:spPr>
          <a:xfrm>
            <a:off x="931591" y="1239279"/>
            <a:ext cx="394526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cap="all" spc="-100">
                <a:latin typeface="Calibri" panose="020F0502020204030204" pitchFamily="34" charset="0"/>
              </a:rPr>
              <a:t>Terceiro nível </a:t>
            </a:r>
            <a:r>
              <a:rPr lang="pt-BR" cap="all" spc="-100">
                <a:solidFill>
                  <a:srgbClr val="E23234"/>
                </a:solidFill>
                <a:latin typeface="Calibri" panose="020F0502020204030204" pitchFamily="34" charset="0"/>
              </a:rPr>
              <a:t>:</a:t>
            </a:r>
            <a:r>
              <a:rPr lang="pt-BR" cap="all" spc="-100">
                <a:latin typeface="Calibri" panose="020F0502020204030204" pitchFamily="34" charset="0"/>
              </a:rPr>
              <a:t> </a:t>
            </a:r>
            <a:r>
              <a:rPr lang="pt-BR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Mudanças estruturais</a:t>
            </a:r>
          </a:p>
        </p:txBody>
      </p:sp>
      <p:sp>
        <p:nvSpPr>
          <p:cNvPr id="18" name="CaixaDeTexto 22">
            <a:extLst>
              <a:ext uri="{FF2B5EF4-FFF2-40B4-BE49-F238E27FC236}">
                <a16:creationId xmlns:a16="http://schemas.microsoft.com/office/drawing/2014/main" id="{8AEDC4CA-C3D4-BDFE-F926-CAA4034F7B1D}"/>
              </a:ext>
            </a:extLst>
          </p:cNvPr>
          <p:cNvSpPr txBox="1"/>
          <p:nvPr/>
        </p:nvSpPr>
        <p:spPr>
          <a:xfrm>
            <a:off x="589217" y="1568978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19" name="CaixaDeTexto 3">
            <a:extLst>
              <a:ext uri="{FF2B5EF4-FFF2-40B4-BE49-F238E27FC236}">
                <a16:creationId xmlns:a16="http://schemas.microsoft.com/office/drawing/2014/main" id="{D9DAA733-1701-3E56-E0AD-7362E38B7557}"/>
              </a:ext>
            </a:extLst>
          </p:cNvPr>
          <p:cNvSpPr txBox="1"/>
          <p:nvPr/>
        </p:nvSpPr>
        <p:spPr>
          <a:xfrm>
            <a:off x="931591" y="966138"/>
            <a:ext cx="388960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 spc="-100">
                <a:latin typeface="Calibri" panose="020F0502020204030204" pitchFamily="34" charset="0"/>
                <a:cs typeface="Calibri" panose="020F0502020204030204" pitchFamily="34" charset="0"/>
              </a:rPr>
              <a:t>Crianças Jovens e adolescentes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1BB0AB-7947-D459-DC15-ECEE89B9A660}"/>
              </a:ext>
            </a:extLst>
          </p:cNvPr>
          <p:cNvSpPr/>
          <p:nvPr/>
        </p:nvSpPr>
        <p:spPr>
          <a:xfrm>
            <a:off x="995864" y="2849982"/>
            <a:ext cx="210051" cy="21005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AF86C4C-5287-217D-0C3B-33D598A1B96B}"/>
              </a:ext>
            </a:extLst>
          </p:cNvPr>
          <p:cNvCxnSpPr>
            <a:cxnSpLocks/>
          </p:cNvCxnSpPr>
          <p:nvPr/>
        </p:nvCxnSpPr>
        <p:spPr>
          <a:xfrm>
            <a:off x="1100890" y="2491745"/>
            <a:ext cx="0" cy="4417055"/>
          </a:xfrm>
          <a:prstGeom prst="line">
            <a:avLst/>
          </a:prstGeom>
          <a:ln w="12700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C9AF981-93E2-1292-E836-DED56EB6B409}"/>
              </a:ext>
            </a:extLst>
          </p:cNvPr>
          <p:cNvCxnSpPr>
            <a:cxnSpLocks/>
          </p:cNvCxnSpPr>
          <p:nvPr/>
        </p:nvCxnSpPr>
        <p:spPr>
          <a:xfrm>
            <a:off x="5905119" y="2545"/>
            <a:ext cx="0" cy="4910541"/>
          </a:xfrm>
          <a:prstGeom prst="line">
            <a:avLst/>
          </a:prstGeom>
          <a:ln w="12700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0398D86-E0EB-23EA-D328-FB368FE742B1}"/>
              </a:ext>
            </a:extLst>
          </p:cNvPr>
          <p:cNvSpPr/>
          <p:nvPr/>
        </p:nvSpPr>
        <p:spPr>
          <a:xfrm>
            <a:off x="5800093" y="2849982"/>
            <a:ext cx="210051" cy="21005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849C33-DF15-064D-E249-E03DAD5897F5}"/>
              </a:ext>
            </a:extLst>
          </p:cNvPr>
          <p:cNvSpPr/>
          <p:nvPr/>
        </p:nvSpPr>
        <p:spPr>
          <a:xfrm>
            <a:off x="966836" y="4181464"/>
            <a:ext cx="210051" cy="21005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017100-EF30-97FD-FD0B-F97A16BA8736}"/>
              </a:ext>
            </a:extLst>
          </p:cNvPr>
          <p:cNvSpPr/>
          <p:nvPr/>
        </p:nvSpPr>
        <p:spPr>
          <a:xfrm>
            <a:off x="5800093" y="4047411"/>
            <a:ext cx="210051" cy="21005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69629E14-46DE-B862-63DD-E5690F2F64C2}"/>
              </a:ext>
            </a:extLst>
          </p:cNvPr>
          <p:cNvSpPr txBox="1"/>
          <p:nvPr/>
        </p:nvSpPr>
        <p:spPr>
          <a:xfrm>
            <a:off x="1814724" y="5700342"/>
            <a:ext cx="4589695" cy="4358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P8. Você quer continuar estudando ou voltar a estudar?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=280 – Projetos dos eixos “Crianças e Adolescentes” &amp; “Jovens”) </a:t>
            </a:r>
            <a:endParaRPr lang="en-US" sz="10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5" name="CaixaDeTexto 23">
            <a:extLst>
              <a:ext uri="{FF2B5EF4-FFF2-40B4-BE49-F238E27FC236}">
                <a16:creationId xmlns:a16="http://schemas.microsoft.com/office/drawing/2014/main" id="{BD8E4365-964F-E566-8157-BD38A9705763}"/>
              </a:ext>
            </a:extLst>
          </p:cNvPr>
          <p:cNvSpPr txBox="1"/>
          <p:nvPr/>
        </p:nvSpPr>
        <p:spPr>
          <a:xfrm>
            <a:off x="1814723" y="6077964"/>
            <a:ext cx="4450300" cy="4358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7C7C7C"/>
                </a:solidFill>
                <a:latin typeface="Calibri"/>
              </a:rPr>
              <a:t>P9.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Como você avalia as suas oportunidades para continuar estudando ou voltar a estudar? (n=250 – Projetos dos eixos “Crianças e Adolescentes” &amp; “Jovens)</a:t>
            </a:r>
          </a:p>
        </p:txBody>
      </p:sp>
      <p:graphicFrame>
        <p:nvGraphicFramePr>
          <p:cNvPr id="6" name="Gráfico 24">
            <a:extLst>
              <a:ext uri="{FF2B5EF4-FFF2-40B4-BE49-F238E27FC236}">
                <a16:creationId xmlns:a16="http://schemas.microsoft.com/office/drawing/2014/main" id="{9474539A-17B9-CD9D-DC3F-C0A643421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169902"/>
              </p:ext>
            </p:extLst>
          </p:nvPr>
        </p:nvGraphicFramePr>
        <p:xfrm>
          <a:off x="5974979" y="1163015"/>
          <a:ext cx="5259564" cy="42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25">
            <a:extLst>
              <a:ext uri="{FF2B5EF4-FFF2-40B4-BE49-F238E27FC236}">
                <a16:creationId xmlns:a16="http://schemas.microsoft.com/office/drawing/2014/main" id="{D5BB9CDD-B2DC-10B3-3C0C-30FD6A0E1EC0}"/>
              </a:ext>
            </a:extLst>
          </p:cNvPr>
          <p:cNvSpPr txBox="1"/>
          <p:nvPr/>
        </p:nvSpPr>
        <p:spPr>
          <a:xfrm>
            <a:off x="2045748" y="1133201"/>
            <a:ext cx="3359969" cy="27212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34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89% </a:t>
            </a:r>
            <a:r>
              <a:rPr lang="pt-BR" sz="3200" b="1" cap="all" spc="-100">
                <a:latin typeface="Calibri" panose="020F0502020204030204" pitchFamily="34" charset="0"/>
              </a:rPr>
              <a:t>dos respondentes </a:t>
            </a:r>
            <a:r>
              <a:rPr lang="pt-BR" sz="3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querem voltar a estudar ou continuar estudando </a:t>
            </a:r>
          </a:p>
        </p:txBody>
      </p:sp>
      <p:cxnSp>
        <p:nvCxnSpPr>
          <p:cNvPr id="8" name="Conector: Angulado 23">
            <a:extLst>
              <a:ext uri="{FF2B5EF4-FFF2-40B4-BE49-F238E27FC236}">
                <a16:creationId xmlns:a16="http://schemas.microsoft.com/office/drawing/2014/main" id="{1B58A938-346A-7A0C-47F4-E2652BC32487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H="1" flipV="1">
            <a:off x="2045748" y="2493830"/>
            <a:ext cx="78424" cy="2248310"/>
          </a:xfrm>
          <a:prstGeom prst="bentConnector3">
            <a:avLst>
              <a:gd name="adj1" fmla="val -291492"/>
            </a:avLst>
          </a:prstGeom>
          <a:noFill/>
          <a:ln w="19046" cap="flat">
            <a:solidFill>
              <a:srgbClr val="004D00"/>
            </a:solidFill>
            <a:prstDash val="solid"/>
            <a:miter/>
          </a:ln>
        </p:spPr>
      </p:cxnSp>
      <p:sp>
        <p:nvSpPr>
          <p:cNvPr id="9" name="CaixaDeTexto 27">
            <a:extLst>
              <a:ext uri="{FF2B5EF4-FFF2-40B4-BE49-F238E27FC236}">
                <a16:creationId xmlns:a16="http://schemas.microsoft.com/office/drawing/2014/main" id="{40D15E54-18EC-AD68-A01D-2797396E6651}"/>
              </a:ext>
            </a:extLst>
          </p:cNvPr>
          <p:cNvSpPr txBox="1"/>
          <p:nvPr/>
        </p:nvSpPr>
        <p:spPr>
          <a:xfrm>
            <a:off x="2124172" y="4277590"/>
            <a:ext cx="3064902" cy="929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24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rgbClr val="00B050"/>
                </a:solidFill>
                <a:latin typeface="Calibri" panose="020F0502020204030204" pitchFamily="34" charset="0"/>
              </a:rPr>
              <a:t>28% </a:t>
            </a:r>
            <a:r>
              <a:rPr lang="pt-BR">
                <a:solidFill>
                  <a:srgbClr val="3B3838"/>
                </a:solidFill>
                <a:latin typeface="Calibri" panose="020F0502020204030204" pitchFamily="34" charset="0"/>
              </a:rPr>
              <a:t>consideram ter </a:t>
            </a: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</a:rPr>
              <a:t>poucas ou nenhuma </a:t>
            </a:r>
            <a:r>
              <a:rPr lang="pt-BR">
                <a:solidFill>
                  <a:srgbClr val="3B3838"/>
                </a:solidFill>
                <a:latin typeface="Calibri" panose="020F0502020204030204" pitchFamily="34" charset="0"/>
              </a:rPr>
              <a:t>oportunidade de estudo </a:t>
            </a:r>
            <a:endParaRPr lang="pt-BR" sz="800">
              <a:solidFill>
                <a:srgbClr val="3B383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have Direita 3">
            <a:extLst>
              <a:ext uri="{FF2B5EF4-FFF2-40B4-BE49-F238E27FC236}">
                <a16:creationId xmlns:a16="http://schemas.microsoft.com/office/drawing/2014/main" id="{0BFA2C94-135A-7648-D89C-F2A99FCC5CB7}"/>
              </a:ext>
            </a:extLst>
          </p:cNvPr>
          <p:cNvSpPr/>
          <p:nvPr/>
        </p:nvSpPr>
        <p:spPr>
          <a:xfrm rot="16200004">
            <a:off x="9044903" y="1842679"/>
            <a:ext cx="371475" cy="1432325"/>
          </a:xfrm>
          <a:custGeom>
            <a:avLst>
              <a:gd name="f12" fmla="val 8333"/>
              <a:gd name="f13" fmla="val 4036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0367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C269A922-D588-C9D7-2F7E-511FFC762CAC}"/>
              </a:ext>
            </a:extLst>
          </p:cNvPr>
          <p:cNvSpPr txBox="1"/>
          <p:nvPr/>
        </p:nvSpPr>
        <p:spPr>
          <a:xfrm>
            <a:off x="8831254" y="1972990"/>
            <a:ext cx="987305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28%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966A0BB-8556-3011-8AC9-BC7D20D17B43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2E45E2-0A9E-8FE4-BE34-9F4412983F97}"/>
              </a:ext>
            </a:extLst>
          </p:cNvPr>
          <p:cNvSpPr/>
          <p:nvPr/>
        </p:nvSpPr>
        <p:spPr>
          <a:xfrm>
            <a:off x="715957" y="1953777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7" descr="Livros na prateleira com preenchimento sólido">
            <a:extLst>
              <a:ext uri="{FF2B5EF4-FFF2-40B4-BE49-F238E27FC236}">
                <a16:creationId xmlns:a16="http://schemas.microsoft.com/office/drawing/2014/main" id="{9EE71C54-3329-9F93-1857-A77ED1B92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003" y="2102133"/>
            <a:ext cx="530336" cy="5303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>
            <a:extLst>
              <a:ext uri="{FF2B5EF4-FFF2-40B4-BE49-F238E27FC236}">
                <a16:creationId xmlns:a16="http://schemas.microsoft.com/office/drawing/2014/main" id="{367DC70D-0D25-5A0C-7429-E9943FAD90D1}"/>
              </a:ext>
            </a:extLst>
          </p:cNvPr>
          <p:cNvSpPr txBox="1"/>
          <p:nvPr/>
        </p:nvSpPr>
        <p:spPr>
          <a:xfrm>
            <a:off x="3059268" y="2218534"/>
            <a:ext cx="6727377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“A expectativa era entrar no mercado de trabalho, mas o Estevão (educador da gol de letra) te incentiva a ir a mais, ir além, </a:t>
            </a:r>
            <a:r>
              <a:rPr lang="pt-BR" sz="2800" b="1" cap="all" spc="-100">
                <a:solidFill>
                  <a:srgbClr val="133C2B"/>
                </a:solidFill>
                <a:latin typeface="Calibri" panose="020F0502020204030204" pitchFamily="34" charset="0"/>
              </a:rPr>
              <a:t>em faculdades que nunca pensei na minha vida</a:t>
            </a:r>
            <a:r>
              <a:rPr lang="pt-BR" sz="28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. Diz ele que eu era inteligente!” 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cap="all">
                <a:solidFill>
                  <a:srgbClr val="133C2B"/>
                </a:solidFill>
                <a:latin typeface="Calibri" panose="020F0502020204030204" pitchFamily="34" charset="0"/>
              </a:rPr>
              <a:t>Egresso, Rio de Janeiro</a:t>
            </a:r>
            <a:endParaRPr lang="en-US" sz="1600" b="1" cap="all">
              <a:solidFill>
                <a:srgbClr val="133C2B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A4AD8EF-A77B-FAC4-FDA0-6602DCCC513E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F0FEFC2-2DAF-3487-F09C-4991451A97E8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7A0B-73AD-5772-20BF-9F24FA62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22" y="2727105"/>
            <a:ext cx="973540" cy="97354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3A6C0CFD-89AC-9570-2207-D8AB44ED81C2}"/>
              </a:ext>
            </a:extLst>
          </p:cNvPr>
          <p:cNvSpPr txBox="1"/>
          <p:nvPr/>
        </p:nvSpPr>
        <p:spPr>
          <a:xfrm>
            <a:off x="6311395" y="975291"/>
            <a:ext cx="4320183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Gol de Letra contribui pra </a:t>
            </a:r>
            <a:r>
              <a:rPr lang="pt-BR" sz="28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preparar e capacitar </a:t>
            </a:r>
            <a:r>
              <a:rPr lang="pt-BR" sz="2800" b="1" cap="all" spc="-100">
                <a:latin typeface="Calibri" panose="020F0502020204030204" pitchFamily="34" charset="0"/>
              </a:rPr>
              <a:t>jovens para o mercado de trabalho </a:t>
            </a:r>
          </a:p>
        </p:txBody>
      </p:sp>
      <p:sp>
        <p:nvSpPr>
          <p:cNvPr id="5" name="CaixaDeTexto 8">
            <a:extLst>
              <a:ext uri="{FF2B5EF4-FFF2-40B4-BE49-F238E27FC236}">
                <a16:creationId xmlns:a16="http://schemas.microsoft.com/office/drawing/2014/main" id="{A43D1124-8D57-4AB6-DC7D-1422B596C0D6}"/>
              </a:ext>
            </a:extLst>
          </p:cNvPr>
          <p:cNvSpPr txBox="1"/>
          <p:nvPr/>
        </p:nvSpPr>
        <p:spPr>
          <a:xfrm>
            <a:off x="1806092" y="1874994"/>
            <a:ext cx="3762362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A Gol de Letra possui </a:t>
            </a:r>
            <a:r>
              <a:rPr lang="pt-BR" sz="1400" b="1">
                <a:solidFill>
                  <a:srgbClr val="00B050"/>
                </a:solidFill>
                <a:latin typeface="Calibri" pitchFamily="34"/>
                <a:ea typeface="Calibri" pitchFamily="34"/>
                <a:cs typeface="Times New Roman" pitchFamily="18"/>
              </a:rPr>
              <a:t>grande contribuição em inserir os jovens no mercado de trabalho</a:t>
            </a:r>
            <a:r>
              <a:rPr lang="pt-BR" sz="140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, atuando em múltiplas esferas, além do desenvolvimento de habilidades valorizadas pelo mercado (como explicado na esfera 1).</a:t>
            </a:r>
            <a:endParaRPr lang="en-US" sz="1200">
              <a:solidFill>
                <a:srgbClr val="000000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8" name="CaixaDeTexto 10">
            <a:extLst>
              <a:ext uri="{FF2B5EF4-FFF2-40B4-BE49-F238E27FC236}">
                <a16:creationId xmlns:a16="http://schemas.microsoft.com/office/drawing/2014/main" id="{6E0B372A-618B-9897-DB74-4D449FEC6361}"/>
              </a:ext>
            </a:extLst>
          </p:cNvPr>
          <p:cNvSpPr txBox="1"/>
          <p:nvPr/>
        </p:nvSpPr>
        <p:spPr>
          <a:xfrm>
            <a:off x="1748451" y="4365010"/>
            <a:ext cx="3762362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Através de programas para jovens, a Gol de Letra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oferece capacitações específicas relacionadas ao mercado de trabalho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(como marcenaria, administração, logística, </a:t>
            </a:r>
            <a:r>
              <a:rPr lang="pt-BR" sz="1400" err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etc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), tornando os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jovens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mais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qualificados e atrativos para contratação.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</p:txBody>
      </p:sp>
      <p:sp>
        <p:nvSpPr>
          <p:cNvPr id="9" name="Balão de Fala: Retângulo 15">
            <a:extLst>
              <a:ext uri="{FF2B5EF4-FFF2-40B4-BE49-F238E27FC236}">
                <a16:creationId xmlns:a16="http://schemas.microsoft.com/office/drawing/2014/main" id="{9B8D844C-AE27-908B-1BCF-8070186306E7}"/>
              </a:ext>
            </a:extLst>
          </p:cNvPr>
          <p:cNvSpPr/>
          <p:nvPr/>
        </p:nvSpPr>
        <p:spPr>
          <a:xfrm rot="10799991">
            <a:off x="6438475" y="3794187"/>
            <a:ext cx="3677989" cy="1492626"/>
          </a:xfrm>
          <a:custGeom>
            <a:avLst>
              <a:gd name="f0" fmla="val 25532"/>
              <a:gd name="f1" fmla="val 657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noFill/>
          <a:ln w="28575" cap="flat">
            <a:solidFill>
              <a:srgbClr val="00B05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1F6D626E-C026-4108-8A13-038C9ACDC5C2}"/>
              </a:ext>
            </a:extLst>
          </p:cNvPr>
          <p:cNvSpPr txBox="1"/>
          <p:nvPr/>
        </p:nvSpPr>
        <p:spPr>
          <a:xfrm>
            <a:off x="6681189" y="4009541"/>
            <a:ext cx="3025142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Especialmente para  programas de mentoria e </a:t>
            </a:r>
            <a:r>
              <a:rPr lang="pt-BR" sz="1600" b="1">
                <a:solidFill>
                  <a:srgbClr val="00B050"/>
                </a:solidFill>
                <a:latin typeface="Calibri" pitchFamily="34"/>
                <a:ea typeface="Calibri" pitchFamily="34"/>
                <a:cs typeface="Times New Roman" pitchFamily="18"/>
              </a:rPr>
              <a:t>programas específicos de capacitação para o mercado</a:t>
            </a:r>
            <a:endParaRPr lang="en-US" sz="1600" b="1">
              <a:solidFill>
                <a:srgbClr val="00B050"/>
              </a:solidFill>
              <a:highlight>
                <a:srgbClr val="FFFF00"/>
              </a:highlight>
              <a:latin typeface="Calibri" pitchFamily="34"/>
              <a:ea typeface="Calibri" pitchFamily="34"/>
              <a:cs typeface="Times New Roman" pitchFamily="18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A4CC808-E0DC-40A6-8E1E-C5C97052333B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EFE27-B393-4F0C-10D2-FA86195F6524}"/>
              </a:ext>
            </a:extLst>
          </p:cNvPr>
          <p:cNvSpPr/>
          <p:nvPr/>
        </p:nvSpPr>
        <p:spPr>
          <a:xfrm>
            <a:off x="715957" y="1409172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" descr="Maleta com preenchimento sólido">
            <a:extLst>
              <a:ext uri="{FF2B5EF4-FFF2-40B4-BE49-F238E27FC236}">
                <a16:creationId xmlns:a16="http://schemas.microsoft.com/office/drawing/2014/main" id="{EA3AA77D-1F29-D90F-8255-4C5E9491B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617" y="1581805"/>
            <a:ext cx="488432" cy="4884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CEBE84AA-0AF8-E928-FF42-034F95C61ED7}"/>
              </a:ext>
            </a:extLst>
          </p:cNvPr>
          <p:cNvSpPr txBox="1"/>
          <p:nvPr/>
        </p:nvSpPr>
        <p:spPr>
          <a:xfrm>
            <a:off x="1794561" y="1041311"/>
            <a:ext cx="2938804" cy="759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Inserção no Mercado de trabalho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221F6F17-63AF-B7D7-CE49-DF2B7973CF22}"/>
              </a:ext>
            </a:extLst>
          </p:cNvPr>
          <p:cNvSpPr txBox="1"/>
          <p:nvPr/>
        </p:nvSpPr>
        <p:spPr>
          <a:xfrm>
            <a:off x="1794560" y="3512035"/>
            <a:ext cx="3773892" cy="759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capacitação para</a:t>
            </a:r>
          </a:p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O mercado de </a:t>
            </a:r>
            <a:r>
              <a:rPr lang="pt-BR" sz="2000" b="1" cap="all" spc="-100" err="1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endParaRPr lang="pt-BR" sz="2000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2F465FAA-3E0F-CA51-C99D-2E04A5F9DE4A}"/>
              </a:ext>
            </a:extLst>
          </p:cNvPr>
          <p:cNvSpPr txBox="1"/>
          <p:nvPr/>
        </p:nvSpPr>
        <p:spPr>
          <a:xfrm>
            <a:off x="7063229" y="1255893"/>
            <a:ext cx="4057852" cy="20170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4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Contribuição para inserir os beneficiários no mercado de trabalho vai do aprimoramento do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currículo e capacitação até indicações e contratações 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0D739D16-2D41-EFEE-524D-227F3CD3A03D}"/>
              </a:ext>
            </a:extLst>
          </p:cNvPr>
          <p:cNvSpPr txBox="1"/>
          <p:nvPr/>
        </p:nvSpPr>
        <p:spPr>
          <a:xfrm>
            <a:off x="2024447" y="1787942"/>
            <a:ext cx="4214987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É muito recorrente que </a:t>
            </a:r>
            <a:r>
              <a:rPr lang="pt-BR" sz="1400" b="1" err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ex-participantes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da Gol de Letra consigam se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inserir no mercado de trabalho através de redes criadas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por conta da organização: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Indicações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feitas pela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Gol de Letra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para conseguir um trabalho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são muito recorrentes; 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Participantes também entram em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contato com grandes empresas que se relacionam com a Gol de Letra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, abrindo portas.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</p:txBody>
      </p:sp>
      <p:sp>
        <p:nvSpPr>
          <p:cNvPr id="9" name="CaixaDeTexto 12">
            <a:extLst>
              <a:ext uri="{FF2B5EF4-FFF2-40B4-BE49-F238E27FC236}">
                <a16:creationId xmlns:a16="http://schemas.microsoft.com/office/drawing/2014/main" id="{68231E1E-1E44-E787-088B-3F31FA9C6B42}"/>
              </a:ext>
            </a:extLst>
          </p:cNvPr>
          <p:cNvSpPr txBox="1"/>
          <p:nvPr/>
        </p:nvSpPr>
        <p:spPr>
          <a:xfrm>
            <a:off x="2024445" y="4333365"/>
            <a:ext cx="4470483" cy="1600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Gol de Letra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também recorrentemente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incorpora egressos: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Como cargos de estágio ou aprendiz, trazendo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uma primeira experiência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 em uma organização consolidada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para agregar aprendizado e peso ao currículo;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Em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outros cargos, já com mais experiência – muitos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dos funcionários da Gol de Letra foram participantes um dia. 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4E94D8AC-B6F9-5F1F-A1AB-FF048B0FC318}"/>
              </a:ext>
            </a:extLst>
          </p:cNvPr>
          <p:cNvSpPr txBox="1"/>
          <p:nvPr/>
        </p:nvSpPr>
        <p:spPr>
          <a:xfrm>
            <a:off x="1986752" y="701600"/>
            <a:ext cx="3385175" cy="759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Inserção no Mercado de trabalho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id="{1FB8AE2A-BD5F-FDE2-6C8A-E49801DAADFF}"/>
              </a:ext>
            </a:extLst>
          </p:cNvPr>
          <p:cNvSpPr txBox="1"/>
          <p:nvPr/>
        </p:nvSpPr>
        <p:spPr>
          <a:xfrm>
            <a:off x="1986752" y="1418610"/>
            <a:ext cx="349502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</a:rPr>
              <a:t>Rede profissional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6798636-D41C-81F4-EA6B-1402194DC5AC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C4997E0-9287-C044-DFE9-1884A6A554DC}"/>
              </a:ext>
            </a:extLst>
          </p:cNvPr>
          <p:cNvSpPr/>
          <p:nvPr/>
        </p:nvSpPr>
        <p:spPr>
          <a:xfrm>
            <a:off x="715957" y="1288149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" descr="Maleta com preenchimento sólido">
            <a:extLst>
              <a:ext uri="{FF2B5EF4-FFF2-40B4-BE49-F238E27FC236}">
                <a16:creationId xmlns:a16="http://schemas.microsoft.com/office/drawing/2014/main" id="{F76C976F-B4A3-4EC2-9246-024E52291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6617" y="1460782"/>
            <a:ext cx="488432" cy="4884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CaixaDeTexto 5">
            <a:extLst>
              <a:ext uri="{FF2B5EF4-FFF2-40B4-BE49-F238E27FC236}">
                <a16:creationId xmlns:a16="http://schemas.microsoft.com/office/drawing/2014/main" id="{4A9DE1C5-1656-CEBF-8547-2223FE4917B3}"/>
              </a:ext>
            </a:extLst>
          </p:cNvPr>
          <p:cNvSpPr txBox="1"/>
          <p:nvPr/>
        </p:nvSpPr>
        <p:spPr>
          <a:xfrm>
            <a:off x="1986752" y="3915941"/>
            <a:ext cx="349502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00B050"/>
                </a:solidFill>
                <a:latin typeface="Calibri" panose="020F0502020204030204" pitchFamily="34" charset="0"/>
              </a:rPr>
              <a:t>Experiência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A8B18D8D-6A0A-E43C-F38A-71094B6DA391}"/>
              </a:ext>
            </a:extLst>
          </p:cNvPr>
          <p:cNvSpPr/>
          <p:nvPr/>
        </p:nvSpPr>
        <p:spPr>
          <a:xfrm>
            <a:off x="7390370" y="3968189"/>
            <a:ext cx="3071094" cy="1015823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84828B-0DF9-97D2-8271-542C8CBF8226}"/>
              </a:ext>
            </a:extLst>
          </p:cNvPr>
          <p:cNvSpPr/>
          <p:nvPr/>
        </p:nvSpPr>
        <p:spPr>
          <a:xfrm>
            <a:off x="7120391" y="4158171"/>
            <a:ext cx="600552" cy="60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A211F9AF-9CC9-5C11-7663-234C45E4B152}"/>
              </a:ext>
            </a:extLst>
          </p:cNvPr>
          <p:cNvSpPr txBox="1"/>
          <p:nvPr/>
        </p:nvSpPr>
        <p:spPr>
          <a:xfrm>
            <a:off x="7783672" y="4080461"/>
            <a:ext cx="277864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latin typeface="Calibri" panose="020F0502020204030204" pitchFamily="34" charset="0"/>
                <a:cs typeface="Times New Roman" pitchFamily="18"/>
              </a:rPr>
              <a:t>“Toda minha trajetória se iniciou aqui, com a indicação do Jovem Aprendiz.” </a:t>
            </a:r>
            <a:r>
              <a:rPr lang="pt-BR" sz="14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A3C71E7-7D20-DCAD-93E8-0E07EE5B6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229" y="4185592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5">
            <a:extLst>
              <a:ext uri="{FF2B5EF4-FFF2-40B4-BE49-F238E27FC236}">
                <a16:creationId xmlns:a16="http://schemas.microsoft.com/office/drawing/2014/main" id="{2888158C-9349-0780-1D72-3D89C50E6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185062"/>
              </p:ext>
            </p:extLst>
          </p:nvPr>
        </p:nvGraphicFramePr>
        <p:xfrm>
          <a:off x="1828796" y="2137949"/>
          <a:ext cx="6985749" cy="313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7">
            <a:extLst>
              <a:ext uri="{FF2B5EF4-FFF2-40B4-BE49-F238E27FC236}">
                <a16:creationId xmlns:a16="http://schemas.microsoft.com/office/drawing/2014/main" id="{85F72087-3A6F-2429-30B1-2BFAA9EA954E}"/>
              </a:ext>
            </a:extLst>
          </p:cNvPr>
          <p:cNvSpPr txBox="1"/>
          <p:nvPr/>
        </p:nvSpPr>
        <p:spPr>
          <a:xfrm>
            <a:off x="1828796" y="5734526"/>
            <a:ext cx="4390468" cy="612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21. De que forma você acha que os aprendizados durante sua participação nos projetos da 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te ajudaram/ajudariam a conseguir uma oportunidade de trabalho?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= 281 – Projetos dos eixos “Crianças e Adolescentes” &amp; “Jovens”)</a:t>
            </a:r>
            <a:endParaRPr lang="en-US" sz="10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6" name="Chave Direita 8">
            <a:extLst>
              <a:ext uri="{FF2B5EF4-FFF2-40B4-BE49-F238E27FC236}">
                <a16:creationId xmlns:a16="http://schemas.microsoft.com/office/drawing/2014/main" id="{63A01739-2A10-8632-9E89-2EC1112930FE}"/>
              </a:ext>
            </a:extLst>
          </p:cNvPr>
          <p:cNvSpPr/>
          <p:nvPr/>
        </p:nvSpPr>
        <p:spPr>
          <a:xfrm rot="16200004">
            <a:off x="6517622" y="1775012"/>
            <a:ext cx="371475" cy="3482788"/>
          </a:xfrm>
          <a:custGeom>
            <a:avLst>
              <a:gd name="f12" fmla="val 8333"/>
              <a:gd name="f13" fmla="val 2291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22911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aixaDeTexto 10">
            <a:extLst>
              <a:ext uri="{FF2B5EF4-FFF2-40B4-BE49-F238E27FC236}">
                <a16:creationId xmlns:a16="http://schemas.microsoft.com/office/drawing/2014/main" id="{FED23974-BB0E-341D-7FE6-E003B17E7D30}"/>
              </a:ext>
            </a:extLst>
          </p:cNvPr>
          <p:cNvSpPr txBox="1"/>
          <p:nvPr/>
        </p:nvSpPr>
        <p:spPr>
          <a:xfrm>
            <a:off x="4514806" y="2945564"/>
            <a:ext cx="4299739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24% </a:t>
            </a:r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Conseguiram por </a:t>
            </a:r>
            <a:r>
              <a:rPr lang="pt-BR" sz="1200" b="1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divulgação ou indicação </a:t>
            </a:r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da Gol de Letra</a:t>
            </a:r>
            <a:endParaRPr lang="pt-BR" sz="1200">
              <a:solidFill>
                <a:srgbClr val="000000"/>
              </a:solidFill>
              <a:latin typeface="Calibri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cap="all" spc="-100">
                <a:solidFill>
                  <a:srgbClr val="004D00"/>
                </a:solidFill>
                <a:latin typeface="Calibri" panose="020F0502020204030204" pitchFamily="34" charset="0"/>
              </a:rPr>
              <a:t>  </a:t>
            </a:r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id="{85D2F7CF-1C66-5EAA-6698-32231EA71847}"/>
              </a:ext>
            </a:extLst>
          </p:cNvPr>
          <p:cNvSpPr txBox="1"/>
          <p:nvPr/>
        </p:nvSpPr>
        <p:spPr>
          <a:xfrm>
            <a:off x="1828796" y="817044"/>
            <a:ext cx="9301715" cy="10926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:: </a:t>
            </a:r>
            <a:r>
              <a:rPr lang="pt-BR" sz="2400" b="1" cap="all" spc="-100">
                <a:latin typeface="Calibri" panose="020F0502020204030204" pitchFamily="34" charset="0"/>
              </a:rPr>
              <a:t>Gol de Letra ajudou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beneficiários a conseguir emprego </a:t>
            </a:r>
            <a:r>
              <a:rPr lang="pt-BR" sz="2400" b="1" cap="all" spc="-100">
                <a:latin typeface="Calibri" panose="020F0502020204030204" pitchFamily="34" charset="0"/>
              </a:rPr>
              <a:t>especialmente através da </a:t>
            </a:r>
            <a:r>
              <a:rPr lang="pt-BR" sz="2400" b="1" cap="all" spc="-100">
                <a:solidFill>
                  <a:srgbClr val="00B050"/>
                </a:solidFill>
                <a:latin typeface="Calibri" panose="020F0502020204030204" pitchFamily="34" charset="0"/>
              </a:rPr>
              <a:t>capacitação, rede de indicações </a:t>
            </a:r>
            <a:r>
              <a:rPr lang="pt-BR" sz="2400" b="1" cap="all" spc="-100">
                <a:latin typeface="Calibri" panose="020F0502020204030204" pitchFamily="34" charset="0"/>
              </a:rPr>
              <a:t>e divulgação de vagas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5D2CE4E-9B44-DE55-295A-7F266ECB1A0B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3CD42D-0E10-B3C1-B9DB-5BBC28BDA7CF}"/>
              </a:ext>
            </a:extLst>
          </p:cNvPr>
          <p:cNvSpPr/>
          <p:nvPr/>
        </p:nvSpPr>
        <p:spPr>
          <a:xfrm>
            <a:off x="715957" y="89818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" descr="Maleta com preenchimento sólido">
            <a:extLst>
              <a:ext uri="{FF2B5EF4-FFF2-40B4-BE49-F238E27FC236}">
                <a16:creationId xmlns:a16="http://schemas.microsoft.com/office/drawing/2014/main" id="{F349CF21-215D-4AD3-8FF3-3C4840DFE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6617" y="1070817"/>
            <a:ext cx="488432" cy="4884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E1E529CC-7469-3204-F579-A02ECD2BD7CE}"/>
              </a:ext>
            </a:extLst>
          </p:cNvPr>
          <p:cNvSpPr/>
          <p:nvPr/>
        </p:nvSpPr>
        <p:spPr>
          <a:xfrm>
            <a:off x="9261704" y="2716964"/>
            <a:ext cx="2158443" cy="2325683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DDFF0C-FBC2-B258-1C02-92B6DEE4C4AE}"/>
              </a:ext>
            </a:extLst>
          </p:cNvPr>
          <p:cNvSpPr/>
          <p:nvPr/>
        </p:nvSpPr>
        <p:spPr>
          <a:xfrm>
            <a:off x="9874916" y="2232212"/>
            <a:ext cx="822497" cy="691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2">
            <a:extLst>
              <a:ext uri="{FF2B5EF4-FFF2-40B4-BE49-F238E27FC236}">
                <a16:creationId xmlns:a16="http://schemas.microsoft.com/office/drawing/2014/main" id="{A9BFF783-0C2A-FACE-5B68-DA0D76D8F012}"/>
              </a:ext>
            </a:extLst>
          </p:cNvPr>
          <p:cNvSpPr txBox="1"/>
          <p:nvPr/>
        </p:nvSpPr>
        <p:spPr>
          <a:xfrm>
            <a:off x="9565679" y="3051592"/>
            <a:ext cx="1808890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“Eu não estaria trabalhando onde estou se não tivesse passado pela Fundação.” </a:t>
            </a:r>
            <a:r>
              <a:rPr lang="pt-BR" sz="1600" b="1">
                <a:solidFill>
                  <a:srgbClr val="00B050"/>
                </a:solidFill>
                <a:latin typeface="Calibri" panose="020F0502020204030204" pitchFamily="34" charset="0"/>
                <a:cs typeface="Times New Roman" pitchFamily="18"/>
              </a:rPr>
              <a:t>(egresso, Rio de Janeiro)</a:t>
            </a:r>
            <a:endParaRPr lang="en-US" sz="1600" b="1">
              <a:solidFill>
                <a:srgbClr val="00B05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6F8DD9B-BB42-5730-3AA4-06857087E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738" y="2323068"/>
            <a:ext cx="540123" cy="54012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851857F-0704-619A-BA22-6A65CFDE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030" y="3765684"/>
            <a:ext cx="8415692" cy="15076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FF4E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24">
            <a:extLst>
              <a:ext uri="{FF2B5EF4-FFF2-40B4-BE49-F238E27FC236}">
                <a16:creationId xmlns:a16="http://schemas.microsoft.com/office/drawing/2014/main" id="{975CA96E-C370-DF25-573C-537A2E8CA81B}"/>
              </a:ext>
            </a:extLst>
          </p:cNvPr>
          <p:cNvSpPr txBox="1"/>
          <p:nvPr/>
        </p:nvSpPr>
        <p:spPr>
          <a:xfrm>
            <a:off x="1670924" y="2048656"/>
            <a:ext cx="850565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i="1" cap="all" spc="-100">
                <a:solidFill>
                  <a:srgbClr val="FF4E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05_C. </a:t>
            </a:r>
            <a:r>
              <a:rPr lang="pt-BR" sz="54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Impactos de</a:t>
            </a:r>
          </a:p>
        </p:txBody>
      </p:sp>
      <p:sp>
        <p:nvSpPr>
          <p:cNvPr id="5" name="CaixaDeTexto 24">
            <a:extLst>
              <a:ext uri="{FF2B5EF4-FFF2-40B4-BE49-F238E27FC236}">
                <a16:creationId xmlns:a16="http://schemas.microsoft.com/office/drawing/2014/main" id="{28FE814E-BFB0-0C31-2773-1A725ABFE7D3}"/>
              </a:ext>
            </a:extLst>
          </p:cNvPr>
          <p:cNvSpPr txBox="1"/>
          <p:nvPr/>
        </p:nvSpPr>
        <p:spPr>
          <a:xfrm>
            <a:off x="2793842" y="2703231"/>
            <a:ext cx="76746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221830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03A3BC-BBA3-DCA4-D19B-E2191CF100BB}"/>
              </a:ext>
            </a:extLst>
          </p:cNvPr>
          <p:cNvSpPr txBox="1"/>
          <p:nvPr/>
        </p:nvSpPr>
        <p:spPr>
          <a:xfrm>
            <a:off x="1006076" y="1385924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30" name="CaixaDeTexto 3">
            <a:extLst>
              <a:ext uri="{FF2B5EF4-FFF2-40B4-BE49-F238E27FC236}">
                <a16:creationId xmlns:a16="http://schemas.microsoft.com/office/drawing/2014/main" id="{62FF7025-6137-40A8-C5EE-C0642F07D0B6}"/>
              </a:ext>
            </a:extLst>
          </p:cNvPr>
          <p:cNvSpPr txBox="1"/>
          <p:nvPr/>
        </p:nvSpPr>
        <p:spPr>
          <a:xfrm>
            <a:off x="1348450" y="1115493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de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Terceiro nível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B37AE89-EDFD-B147-A203-A23E245BFA9E}"/>
              </a:ext>
            </a:extLst>
          </p:cNvPr>
          <p:cNvCxnSpPr>
            <a:cxnSpLocks/>
          </p:cNvCxnSpPr>
          <p:nvPr/>
        </p:nvCxnSpPr>
        <p:spPr>
          <a:xfrm>
            <a:off x="1517749" y="2240557"/>
            <a:ext cx="0" cy="4617443"/>
          </a:xfrm>
          <a:prstGeom prst="line">
            <a:avLst/>
          </a:prstGeom>
          <a:ln w="12700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2B97F02-1215-7F1E-0652-E904F8C04C71}"/>
              </a:ext>
            </a:extLst>
          </p:cNvPr>
          <p:cNvSpPr/>
          <p:nvPr/>
        </p:nvSpPr>
        <p:spPr>
          <a:xfrm>
            <a:off x="1408730" y="2636642"/>
            <a:ext cx="197581" cy="19758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62B4EC-C903-21E7-5076-2EDBE5239D05}"/>
              </a:ext>
            </a:extLst>
          </p:cNvPr>
          <p:cNvSpPr/>
          <p:nvPr/>
        </p:nvSpPr>
        <p:spPr>
          <a:xfrm>
            <a:off x="1408730" y="3881255"/>
            <a:ext cx="197581" cy="19758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BA4ECE3-07DA-741D-BDB0-FD86ED4594DB}"/>
              </a:ext>
            </a:extLst>
          </p:cNvPr>
          <p:cNvCxnSpPr>
            <a:cxnSpLocks/>
          </p:cNvCxnSpPr>
          <p:nvPr/>
        </p:nvCxnSpPr>
        <p:spPr>
          <a:xfrm>
            <a:off x="6251112" y="0"/>
            <a:ext cx="0" cy="4617445"/>
          </a:xfrm>
          <a:prstGeom prst="line">
            <a:avLst/>
          </a:prstGeom>
          <a:ln w="12700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C63B6F4-9FBB-2844-04B2-352346196136}"/>
              </a:ext>
            </a:extLst>
          </p:cNvPr>
          <p:cNvSpPr/>
          <p:nvPr/>
        </p:nvSpPr>
        <p:spPr>
          <a:xfrm>
            <a:off x="6148817" y="2532920"/>
            <a:ext cx="197581" cy="19758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CC7624-1139-F504-F5AB-CB46821AF79D}"/>
              </a:ext>
            </a:extLst>
          </p:cNvPr>
          <p:cNvSpPr/>
          <p:nvPr/>
        </p:nvSpPr>
        <p:spPr>
          <a:xfrm>
            <a:off x="6148817" y="3782464"/>
            <a:ext cx="197581" cy="197581"/>
          </a:xfrm>
          <a:prstGeom prst="ellipse">
            <a:avLst/>
          </a:prstGeom>
          <a:solidFill>
            <a:srgbClr val="E23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0">
            <a:extLst>
              <a:ext uri="{FF2B5EF4-FFF2-40B4-BE49-F238E27FC236}">
                <a16:creationId xmlns:a16="http://schemas.microsoft.com/office/drawing/2014/main" id="{292BA771-BF71-0F31-A650-E4F4D624BF2F}"/>
              </a:ext>
            </a:extLst>
          </p:cNvPr>
          <p:cNvSpPr txBox="1"/>
          <p:nvPr/>
        </p:nvSpPr>
        <p:spPr>
          <a:xfrm>
            <a:off x="1715330" y="2240556"/>
            <a:ext cx="358953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Participantes da Gol de Letra possuem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possibilidades para romper com condições históricas de pobreza e vulnerabilidade.</a:t>
            </a:r>
          </a:p>
        </p:txBody>
      </p:sp>
      <p:sp>
        <p:nvSpPr>
          <p:cNvPr id="43" name="CaixaDeTexto 19">
            <a:extLst>
              <a:ext uri="{FF2B5EF4-FFF2-40B4-BE49-F238E27FC236}">
                <a16:creationId xmlns:a16="http://schemas.microsoft.com/office/drawing/2014/main" id="{2C23B3E0-EA1A-AF2F-ED09-C4D1CEDA310B}"/>
              </a:ext>
            </a:extLst>
          </p:cNvPr>
          <p:cNvSpPr txBox="1"/>
          <p:nvPr/>
        </p:nvSpPr>
        <p:spPr>
          <a:xfrm>
            <a:off x="1715330" y="3540227"/>
            <a:ext cx="3305449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72%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respondentes dos programas de juventude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estão empregados,</a:t>
            </a:r>
            <a:r>
              <a:rPr lang="pt-BR" sz="160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em sua maioria em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empregos formais. </a:t>
            </a:r>
          </a:p>
        </p:txBody>
      </p:sp>
      <p:sp>
        <p:nvSpPr>
          <p:cNvPr id="44" name="CaixaDeTexto 37">
            <a:extLst>
              <a:ext uri="{FF2B5EF4-FFF2-40B4-BE49-F238E27FC236}">
                <a16:creationId xmlns:a16="http://schemas.microsoft.com/office/drawing/2014/main" id="{0D090194-FAD8-E6B3-1CFB-121D03860540}"/>
              </a:ext>
            </a:extLst>
          </p:cNvPr>
          <p:cNvSpPr txBox="1"/>
          <p:nvPr/>
        </p:nvSpPr>
        <p:spPr>
          <a:xfrm>
            <a:off x="6700437" y="2216213"/>
            <a:ext cx="389005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Há um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alto nível de satisfação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com o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atual emprego, 53%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já atuam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próximo à área de trabalho desejada.</a:t>
            </a:r>
          </a:p>
        </p:txBody>
      </p:sp>
      <p:sp>
        <p:nvSpPr>
          <p:cNvPr id="45" name="CaixaDeTexto 20">
            <a:extLst>
              <a:ext uri="{FF2B5EF4-FFF2-40B4-BE49-F238E27FC236}">
                <a16:creationId xmlns:a16="http://schemas.microsoft.com/office/drawing/2014/main" id="{3D1583B3-408D-C43F-8F52-80EE26045031}"/>
              </a:ext>
            </a:extLst>
          </p:cNvPr>
          <p:cNvSpPr txBox="1"/>
          <p:nvPr/>
        </p:nvSpPr>
        <p:spPr>
          <a:xfrm>
            <a:off x="6700437" y="3317774"/>
            <a:ext cx="389005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Há uma percepção geral de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aumento de renda após a Gol de Letra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, e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43%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respondem que a </a:t>
            </a:r>
            <a:r>
              <a:rPr lang="pt-BR" sz="1600">
                <a:solidFill>
                  <a:srgbClr val="E23234"/>
                </a:solidFill>
                <a:latin typeface="Calibri" panose="020F0502020204030204" pitchFamily="34" charset="0"/>
              </a:rPr>
              <a:t>Gol de Letra influenciou muito a atual renda.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3;p17">
            <a:extLst>
              <a:ext uri="{FF2B5EF4-FFF2-40B4-BE49-F238E27FC236}">
                <a16:creationId xmlns:a16="http://schemas.microsoft.com/office/drawing/2014/main" id="{2CD0AEA3-C59B-718B-B3F5-6D46A5CD08E4}"/>
              </a:ext>
            </a:extLst>
          </p:cNvPr>
          <p:cNvSpPr txBox="1"/>
          <p:nvPr/>
        </p:nvSpPr>
        <p:spPr>
          <a:xfrm>
            <a:off x="5712392" y="4942386"/>
            <a:ext cx="2135416" cy="307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Empregabilidade</a:t>
            </a:r>
          </a:p>
        </p:txBody>
      </p:sp>
      <p:sp>
        <p:nvSpPr>
          <p:cNvPr id="9" name="Google Shape;423;p17">
            <a:extLst>
              <a:ext uri="{FF2B5EF4-FFF2-40B4-BE49-F238E27FC236}">
                <a16:creationId xmlns:a16="http://schemas.microsoft.com/office/drawing/2014/main" id="{6613CD9F-5E02-B138-E4C3-34D2AD519F13}"/>
              </a:ext>
            </a:extLst>
          </p:cNvPr>
          <p:cNvSpPr txBox="1"/>
          <p:nvPr/>
        </p:nvSpPr>
        <p:spPr>
          <a:xfrm>
            <a:off x="7984944" y="4936945"/>
            <a:ext cx="2135416" cy="307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Renda 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CC37DE40-9496-5B50-53BF-997FEF14133C}"/>
              </a:ext>
            </a:extLst>
          </p:cNvPr>
          <p:cNvSpPr txBox="1"/>
          <p:nvPr/>
        </p:nvSpPr>
        <p:spPr>
          <a:xfrm>
            <a:off x="3300179" y="1695266"/>
            <a:ext cx="8136544" cy="2015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Foram classificados como terceiro nível os impactos que representam mudanças estruturais nas condições de vida dos entrevistados, por vezes com quebras de condições intergeracionais. </a:t>
            </a:r>
          </a:p>
          <a:p>
            <a:pPr marL="0"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Esses resultados, justamente por seu caráter de quebra de tendências contextuais, são mais difíceis de serem construídos, atingindo os beneficiários de forma menos geral que os impactos de nível 1 e 2.  </a:t>
            </a:r>
          </a:p>
          <a:p>
            <a:pPr marL="0"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  <a:ea typeface="Aptos" pitchFamily="34"/>
                <a:cs typeface="Calibri" panose="020F0502020204030204" pitchFamily="34" charset="0"/>
              </a:rPr>
              <a:t>Na etapa qualitativa foi possível notar esses impactos especialmente entre os beneficiários que tiveram um contato mais intenso e duradouro com a Fundação. </a:t>
            </a:r>
          </a:p>
          <a:p>
            <a:pPr marL="0" lvl="1" defTabSz="457177"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500">
              <a:solidFill>
                <a:srgbClr val="000000"/>
              </a:solidFill>
              <a:latin typeface="Calibri" panose="020F0502020204030204" pitchFamily="34" charset="0"/>
              <a:ea typeface="Aptos" pitchFamily="34"/>
              <a:cs typeface="Calibri" panose="020F0502020204030204" pitchFamily="34" charset="0"/>
            </a:endParaRPr>
          </a:p>
        </p:txBody>
      </p:sp>
      <p:pic>
        <p:nvPicPr>
          <p:cNvPr id="15" name="Gráfico 13" descr="Selo 3 estrutura de tópicos">
            <a:extLst>
              <a:ext uri="{FF2B5EF4-FFF2-40B4-BE49-F238E27FC236}">
                <a16:creationId xmlns:a16="http://schemas.microsoft.com/office/drawing/2014/main" id="{87BE03C1-EB50-A219-4651-F9B2763E5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943" y="1581138"/>
            <a:ext cx="777333" cy="7773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3AF6984-6529-BFEF-4DBE-842E397AC1DB}"/>
              </a:ext>
            </a:extLst>
          </p:cNvPr>
          <p:cNvSpPr txBox="1"/>
          <p:nvPr/>
        </p:nvSpPr>
        <p:spPr>
          <a:xfrm>
            <a:off x="901886" y="3786612"/>
            <a:ext cx="2297326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Ruptura com condições históricas</a:t>
            </a:r>
          </a:p>
        </p:txBody>
      </p:sp>
      <p:sp>
        <p:nvSpPr>
          <p:cNvPr id="18" name="Google Shape;423;p17">
            <a:extLst>
              <a:ext uri="{FF2B5EF4-FFF2-40B4-BE49-F238E27FC236}">
                <a16:creationId xmlns:a16="http://schemas.microsoft.com/office/drawing/2014/main" id="{C6AE68A0-0D17-9081-EF3D-AB41EC2FF6C8}"/>
              </a:ext>
            </a:extLst>
          </p:cNvPr>
          <p:cNvSpPr txBox="1"/>
          <p:nvPr/>
        </p:nvSpPr>
        <p:spPr>
          <a:xfrm>
            <a:off x="3893678" y="4902943"/>
            <a:ext cx="1385386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err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Ressignificar</a:t>
            </a:r>
            <a:r>
              <a:rPr lang="pt-PT" sz="1400" b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trajetórias </a:t>
            </a:r>
          </a:p>
        </p:txBody>
      </p:sp>
      <p:sp>
        <p:nvSpPr>
          <p:cNvPr id="20" name="Google Shape;423;p17">
            <a:extLst>
              <a:ext uri="{FF2B5EF4-FFF2-40B4-BE49-F238E27FC236}">
                <a16:creationId xmlns:a16="http://schemas.microsoft.com/office/drawing/2014/main" id="{1308C3E6-E66B-F3C1-ED30-E40A71A0F84B}"/>
              </a:ext>
            </a:extLst>
          </p:cNvPr>
          <p:cNvSpPr txBox="1"/>
          <p:nvPr/>
        </p:nvSpPr>
        <p:spPr>
          <a:xfrm>
            <a:off x="1837757" y="1695266"/>
            <a:ext cx="1361455" cy="6088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lnSpc>
                <a:spcPts val="2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Impactos de 3º </a:t>
            </a:r>
            <a:r>
              <a:rPr lang="pt-PT" sz="2000" b="1" err="1">
                <a:solidFill>
                  <a:srgbClr val="E23234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nivel</a:t>
            </a:r>
            <a:endParaRPr lang="pt-PT" sz="2000" b="1">
              <a:solidFill>
                <a:srgbClr val="E23234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821F4B0-81DB-FB81-A783-2BF9D730056A}"/>
              </a:ext>
            </a:extLst>
          </p:cNvPr>
          <p:cNvSpPr txBox="1"/>
          <p:nvPr/>
        </p:nvSpPr>
        <p:spPr>
          <a:xfrm>
            <a:off x="931591" y="1086005"/>
            <a:ext cx="345139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de</a:t>
            </a: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cap="all" spc="-100">
                <a:solidFill>
                  <a:srgbClr val="E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terceiro nível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329C15F-DF0A-BD64-724A-99AF010EBC82}"/>
              </a:ext>
            </a:extLst>
          </p:cNvPr>
          <p:cNvCxnSpPr>
            <a:cxnSpLocks/>
          </p:cNvCxnSpPr>
          <p:nvPr/>
        </p:nvCxnSpPr>
        <p:spPr>
          <a:xfrm>
            <a:off x="2942795" y="4419204"/>
            <a:ext cx="9249205" cy="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4BC4799-D4BD-9529-3D6E-B97D266B4AAB}"/>
              </a:ext>
            </a:extLst>
          </p:cNvPr>
          <p:cNvSpPr/>
          <p:nvPr/>
        </p:nvSpPr>
        <p:spPr>
          <a:xfrm>
            <a:off x="4131030" y="3982059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9" descr="Lâmpada com preenchimento sólido">
            <a:extLst>
              <a:ext uri="{FF2B5EF4-FFF2-40B4-BE49-F238E27FC236}">
                <a16:creationId xmlns:a16="http://schemas.microsoft.com/office/drawing/2014/main" id="{BAD3570A-1DE0-430D-5D67-7E1BC70F8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09779" y="4174371"/>
            <a:ext cx="489665" cy="4896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27A655B-E04F-C2F0-A039-800BAB00E855}"/>
              </a:ext>
            </a:extLst>
          </p:cNvPr>
          <p:cNvSpPr/>
          <p:nvPr/>
        </p:nvSpPr>
        <p:spPr>
          <a:xfrm>
            <a:off x="6356518" y="3982059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8" descr="Trabalho remoto com preenchimento sólido">
            <a:extLst>
              <a:ext uri="{FF2B5EF4-FFF2-40B4-BE49-F238E27FC236}">
                <a16:creationId xmlns:a16="http://schemas.microsoft.com/office/drawing/2014/main" id="{1D281A68-B335-9562-13F3-1A57E2E61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5058" y="4140854"/>
            <a:ext cx="523182" cy="5231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BE3BF61-2032-3DCB-9887-C73F485B1A33}"/>
              </a:ext>
            </a:extLst>
          </p:cNvPr>
          <p:cNvSpPr/>
          <p:nvPr/>
        </p:nvSpPr>
        <p:spPr>
          <a:xfrm>
            <a:off x="8568559" y="3982059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1" descr="Dólar com preenchimento sólido">
            <a:extLst>
              <a:ext uri="{FF2B5EF4-FFF2-40B4-BE49-F238E27FC236}">
                <a16:creationId xmlns:a16="http://schemas.microsoft.com/office/drawing/2014/main" id="{9CE93FBC-9B16-EEAB-3BFB-88E74356E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21410" y="4174371"/>
            <a:ext cx="523182" cy="5231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67EF2C02-4B13-2298-2517-F65778CA73DE}"/>
              </a:ext>
            </a:extLst>
          </p:cNvPr>
          <p:cNvSpPr txBox="1"/>
          <p:nvPr/>
        </p:nvSpPr>
        <p:spPr>
          <a:xfrm>
            <a:off x="6194082" y="1721800"/>
            <a:ext cx="4507306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Participantes da gol de letra conquistam histórias de vida que </a:t>
            </a:r>
            <a:r>
              <a:rPr lang="pt-BR" sz="32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rompem com ciclos intergeracionais de pobreza </a:t>
            </a:r>
            <a:endParaRPr lang="pt-BR" sz="2400">
              <a:solidFill>
                <a:srgbClr val="E23234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1EA9283F-2030-6334-179F-42BBD8FC935D}"/>
              </a:ext>
            </a:extLst>
          </p:cNvPr>
          <p:cNvSpPr txBox="1"/>
          <p:nvPr/>
        </p:nvSpPr>
        <p:spPr>
          <a:xfrm>
            <a:off x="1793436" y="2585844"/>
            <a:ext cx="3766915" cy="2339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partir do </a:t>
            </a: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desenvolvimento socioemocional e acesso a diferentes oportunidades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participantes da Gol de Letra conseguem ressignificar suas trajetórias e atingir </a:t>
            </a: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condições de vida muito distintas das esperadas por eles mesmos antes de entrar na Fundação.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13ED808-AEB8-EB32-88C9-E5F4F486D79D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1E06DF2-300B-9B72-2F15-1C74876908BD}"/>
              </a:ext>
            </a:extLst>
          </p:cNvPr>
          <p:cNvSpPr/>
          <p:nvPr/>
        </p:nvSpPr>
        <p:spPr>
          <a:xfrm>
            <a:off x="715957" y="1758796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1C841C0A-9964-9061-F0D0-7FD3173CAEFA}"/>
              </a:ext>
            </a:extLst>
          </p:cNvPr>
          <p:cNvSpPr txBox="1"/>
          <p:nvPr/>
        </p:nvSpPr>
        <p:spPr>
          <a:xfrm>
            <a:off x="1756086" y="1721800"/>
            <a:ext cx="3385175" cy="759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Ressignificar trajetórias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áfico 13" descr="Lâmpada com preenchimento sólido">
            <a:extLst>
              <a:ext uri="{FF2B5EF4-FFF2-40B4-BE49-F238E27FC236}">
                <a16:creationId xmlns:a16="http://schemas.microsoft.com/office/drawing/2014/main" id="{43667EE7-77E8-333A-DD95-AD40D331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1903" y="1897817"/>
            <a:ext cx="549005" cy="5490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DBF5AB92-A93C-764D-A4CC-180D8B3B0983}"/>
              </a:ext>
            </a:extLst>
          </p:cNvPr>
          <p:cNvSpPr txBox="1"/>
          <p:nvPr/>
        </p:nvSpPr>
        <p:spPr>
          <a:xfrm>
            <a:off x="1937383" y="3192507"/>
            <a:ext cx="3838971" cy="1692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72%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dos participantes dos programas de juventude </a:t>
            </a:r>
            <a:r>
              <a:rPr lang="pt-BR" sz="20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estão empregados</a:t>
            </a:r>
            <a:endParaRPr lang="pt-BR" sz="1600">
              <a:solidFill>
                <a:srgbClr val="E23234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032ECD51-C111-A2CC-3E9A-CAADAD7E2DB4}"/>
              </a:ext>
            </a:extLst>
          </p:cNvPr>
          <p:cNvSpPr txBox="1"/>
          <p:nvPr/>
        </p:nvSpPr>
        <p:spPr>
          <a:xfrm>
            <a:off x="1896986" y="1391447"/>
            <a:ext cx="4435978" cy="1600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Parte dos beneficiários da Gol de Letra </a:t>
            </a: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conseguiu se inserir no mercado de trabalho formal,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e </a:t>
            </a: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criar uma carreira profissional a partir disso.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Há um alto nível de </a:t>
            </a: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satisfação e sentimento de conquista com a carreira. 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 Esse formato de trabalho</a:t>
            </a: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/>
              </a:rPr>
              <a:t> concretiza uma mudança de vida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e uma </a:t>
            </a:r>
            <a:r>
              <a:rPr lang="pt-BR" sz="1400" b="1">
                <a:solidFill>
                  <a:srgbClr val="E23234"/>
                </a:solidFill>
                <a:latin typeface="Calibri" panose="020F0502020204030204" pitchFamily="34" charset="0"/>
                <a:cs typeface="Times New Roman"/>
              </a:rPr>
              <a:t>trajetória pouco comum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 dado o contexto.</a:t>
            </a: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AB21E2F0-EC44-AAF1-D3D3-29155151E524}"/>
              </a:ext>
            </a:extLst>
          </p:cNvPr>
          <p:cNvSpPr txBox="1"/>
          <p:nvPr/>
        </p:nvSpPr>
        <p:spPr>
          <a:xfrm>
            <a:off x="2014857" y="5648917"/>
            <a:ext cx="4715381" cy="401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ct val="11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16. Você possui um trabalho remunerado? (n= 281 – Projetos dos eixos “Crianças e Adolescentes” &amp; “Jovens”)</a:t>
            </a:r>
          </a:p>
        </p:txBody>
      </p:sp>
      <p:graphicFrame>
        <p:nvGraphicFramePr>
          <p:cNvPr id="8" name="Gráfico 12">
            <a:extLst>
              <a:ext uri="{FF2B5EF4-FFF2-40B4-BE49-F238E27FC236}">
                <a16:creationId xmlns:a16="http://schemas.microsoft.com/office/drawing/2014/main" id="{E0220536-DA83-3373-783A-1D8CB9E97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468245"/>
              </p:ext>
            </p:extLst>
          </p:nvPr>
        </p:nvGraphicFramePr>
        <p:xfrm>
          <a:off x="6342653" y="2384139"/>
          <a:ext cx="5235781" cy="330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have Direita 15">
            <a:extLst>
              <a:ext uri="{FF2B5EF4-FFF2-40B4-BE49-F238E27FC236}">
                <a16:creationId xmlns:a16="http://schemas.microsoft.com/office/drawing/2014/main" id="{AA81645D-1699-A4CA-561F-5AADF40D5254}"/>
              </a:ext>
            </a:extLst>
          </p:cNvPr>
          <p:cNvSpPr/>
          <p:nvPr/>
        </p:nvSpPr>
        <p:spPr>
          <a:xfrm rot="16200004">
            <a:off x="7522421" y="2901327"/>
            <a:ext cx="371475" cy="1175653"/>
          </a:xfrm>
          <a:custGeom>
            <a:avLst>
              <a:gd name="f12" fmla="val 8333"/>
              <a:gd name="f13" fmla="val 4546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546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E2323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CaixaDeTexto 17">
            <a:extLst>
              <a:ext uri="{FF2B5EF4-FFF2-40B4-BE49-F238E27FC236}">
                <a16:creationId xmlns:a16="http://schemas.microsoft.com/office/drawing/2014/main" id="{FABE6B3F-8E88-90E7-6291-531619FC0A82}"/>
              </a:ext>
            </a:extLst>
          </p:cNvPr>
          <p:cNvSpPr txBox="1"/>
          <p:nvPr/>
        </p:nvSpPr>
        <p:spPr>
          <a:xfrm>
            <a:off x="7429815" y="2920636"/>
            <a:ext cx="76476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>
                <a:solidFill>
                  <a:srgbClr val="E23234"/>
                </a:solidFill>
                <a:latin typeface="Calibri" panose="020F0502020204030204" pitchFamily="34" charset="0"/>
              </a:rPr>
              <a:t>64%</a:t>
            </a:r>
            <a:endParaRPr lang="pt-BR" sz="4000">
              <a:solidFill>
                <a:srgbClr val="E23234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11" name="CaixaDeTexto 20">
            <a:extLst>
              <a:ext uri="{FF2B5EF4-FFF2-40B4-BE49-F238E27FC236}">
                <a16:creationId xmlns:a16="http://schemas.microsoft.com/office/drawing/2014/main" id="{01562677-5A7B-E39F-50E6-C3374BA6AC1B}"/>
              </a:ext>
            </a:extLst>
          </p:cNvPr>
          <p:cNvSpPr txBox="1"/>
          <p:nvPr/>
        </p:nvSpPr>
        <p:spPr>
          <a:xfrm>
            <a:off x="6844110" y="792451"/>
            <a:ext cx="4505724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64%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</a:rPr>
              <a:t>dentre os que estão empregados </a:t>
            </a:r>
            <a:r>
              <a:rPr lang="pt-BR" sz="20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trabalham formalmente </a:t>
            </a: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205E6E71-0D7C-835C-2239-65A01DF6C2F6}"/>
              </a:ext>
            </a:extLst>
          </p:cNvPr>
          <p:cNvSpPr txBox="1"/>
          <p:nvPr/>
        </p:nvSpPr>
        <p:spPr>
          <a:xfrm>
            <a:off x="2014858" y="6040100"/>
            <a:ext cx="4704032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18. Sobre seu trabalho: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174 - Projetos dos eixos “Crianças e Adolescentes” &amp; “Jovens”)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258749B-D46F-6228-BB0E-5184F826E4B9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5432FB-6E21-0C80-72B7-9BBADBEE11F4}"/>
              </a:ext>
            </a:extLst>
          </p:cNvPr>
          <p:cNvSpPr/>
          <p:nvPr/>
        </p:nvSpPr>
        <p:spPr>
          <a:xfrm>
            <a:off x="715957" y="1557091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3">
            <a:extLst>
              <a:ext uri="{FF2B5EF4-FFF2-40B4-BE49-F238E27FC236}">
                <a16:creationId xmlns:a16="http://schemas.microsoft.com/office/drawing/2014/main" id="{FB506227-C2D4-F42C-B1CE-60FA79808E68}"/>
              </a:ext>
            </a:extLst>
          </p:cNvPr>
          <p:cNvSpPr txBox="1"/>
          <p:nvPr/>
        </p:nvSpPr>
        <p:spPr>
          <a:xfrm>
            <a:off x="1770483" y="957035"/>
            <a:ext cx="4772459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Empregabilidade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Gráfico 1" descr="Trabalho remoto com preenchimento sólido">
            <a:extLst>
              <a:ext uri="{FF2B5EF4-FFF2-40B4-BE49-F238E27FC236}">
                <a16:creationId xmlns:a16="http://schemas.microsoft.com/office/drawing/2014/main" id="{FF05A0E2-F752-9644-C955-328EA1B05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0259" y="1721221"/>
            <a:ext cx="509739" cy="5097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CaixaDeTexto 7">
            <a:extLst>
              <a:ext uri="{FF2B5EF4-FFF2-40B4-BE49-F238E27FC236}">
                <a16:creationId xmlns:a16="http://schemas.microsoft.com/office/drawing/2014/main" id="{E1ACEAB9-8366-3597-1259-F5AF52CF3EC0}"/>
              </a:ext>
            </a:extLst>
          </p:cNvPr>
          <p:cNvSpPr txBox="1"/>
          <p:nvPr/>
        </p:nvSpPr>
        <p:spPr>
          <a:xfrm>
            <a:off x="1965910" y="4925008"/>
            <a:ext cx="383897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*62% </a:t>
            </a:r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do total os participantes estão empregados </a:t>
            </a: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0">
            <a:extLst>
              <a:ext uri="{FF2B5EF4-FFF2-40B4-BE49-F238E27FC236}">
                <a16:creationId xmlns:a16="http://schemas.microsoft.com/office/drawing/2014/main" id="{8911FF1C-4C2D-654D-CE9D-177819EC2B8B}"/>
              </a:ext>
            </a:extLst>
          </p:cNvPr>
          <p:cNvSpPr txBox="1"/>
          <p:nvPr/>
        </p:nvSpPr>
        <p:spPr>
          <a:xfrm>
            <a:off x="1310942" y="2387261"/>
            <a:ext cx="4137897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Gol de letra busca estender a ideia de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direito ao lazer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além dos beneficiários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da Gol de Letra.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26%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egressos de programas para crianças e adolescentes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já organizaram eventos para a comunidade.</a:t>
            </a:r>
          </a:p>
        </p:txBody>
      </p:sp>
      <p:sp>
        <p:nvSpPr>
          <p:cNvPr id="11" name="CaixaDeTexto 37">
            <a:extLst>
              <a:ext uri="{FF2B5EF4-FFF2-40B4-BE49-F238E27FC236}">
                <a16:creationId xmlns:a16="http://schemas.microsoft.com/office/drawing/2014/main" id="{1509FC35-32F8-E7B5-F81D-F21019F86430}"/>
              </a:ext>
            </a:extLst>
          </p:cNvPr>
          <p:cNvSpPr txBox="1"/>
          <p:nvPr/>
        </p:nvSpPr>
        <p:spPr>
          <a:xfrm>
            <a:off x="1310941" y="4969186"/>
            <a:ext cx="389005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Ações de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assistência básica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são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porta de entrada</a:t>
            </a:r>
            <a:r>
              <a:rPr lang="pt-BR" sz="16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0D0D0D"/>
                </a:solidFill>
                <a:latin typeface="Calibri" panose="020F0502020204030204" pitchFamily="34" charset="0"/>
              </a:rPr>
              <a:t>da Fundação para aqueles que ainda não tinham contato.</a:t>
            </a:r>
          </a:p>
        </p:txBody>
      </p:sp>
      <p:sp>
        <p:nvSpPr>
          <p:cNvPr id="12" name="CaixaDeTexto 19">
            <a:extLst>
              <a:ext uri="{FF2B5EF4-FFF2-40B4-BE49-F238E27FC236}">
                <a16:creationId xmlns:a16="http://schemas.microsoft.com/office/drawing/2014/main" id="{66DBC52B-16EA-35FC-0CBC-EEAD6E26E175}"/>
              </a:ext>
            </a:extLst>
          </p:cNvPr>
          <p:cNvSpPr txBox="1"/>
          <p:nvPr/>
        </p:nvSpPr>
        <p:spPr>
          <a:xfrm>
            <a:off x="1356523" y="3909403"/>
            <a:ext cx="403552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76%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a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Gol de Letra contribuiu para compreensão de direitos básicos e cidadania.</a:t>
            </a:r>
          </a:p>
        </p:txBody>
      </p:sp>
      <p:sp>
        <p:nvSpPr>
          <p:cNvPr id="13" name="CaixaDeTexto 20">
            <a:extLst>
              <a:ext uri="{FF2B5EF4-FFF2-40B4-BE49-F238E27FC236}">
                <a16:creationId xmlns:a16="http://schemas.microsoft.com/office/drawing/2014/main" id="{1EF5032C-7B9F-913D-F697-6C2099C119BB}"/>
              </a:ext>
            </a:extLst>
          </p:cNvPr>
          <p:cNvSpPr txBox="1"/>
          <p:nvPr/>
        </p:nvSpPr>
        <p:spPr>
          <a:xfrm>
            <a:off x="6669946" y="2377807"/>
            <a:ext cx="4324059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Gol de Letra traz grande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apoio a educação básica 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nas escolas que atinge,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contribuindo para a qualidade da educação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e para a 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implementação do turno integral.</a:t>
            </a:r>
          </a:p>
        </p:txBody>
      </p:sp>
      <p:sp>
        <p:nvSpPr>
          <p:cNvPr id="17" name="CaixaDeTexto 26">
            <a:extLst>
              <a:ext uri="{FF2B5EF4-FFF2-40B4-BE49-F238E27FC236}">
                <a16:creationId xmlns:a16="http://schemas.microsoft.com/office/drawing/2014/main" id="{1BCF38F7-04F1-7BD6-07EE-C9CD84BE17D1}"/>
              </a:ext>
            </a:extLst>
          </p:cNvPr>
          <p:cNvSpPr txBox="1"/>
          <p:nvPr/>
        </p:nvSpPr>
        <p:spPr>
          <a:xfrm>
            <a:off x="6669946" y="3710746"/>
            <a:ext cx="442622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Gol de Letra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conquistou espaço nas comunidades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, tornando-se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motivo de orgulho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. Trajetórias de</a:t>
            </a:r>
            <a:r>
              <a:rPr lang="pt-BR" sz="16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F2A11B"/>
                </a:solidFill>
                <a:latin typeface="Calibri" panose="020F0502020204030204" pitchFamily="34" charset="0"/>
              </a:rPr>
              <a:t>satisfação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de egressos são unanimes.</a:t>
            </a:r>
          </a:p>
        </p:txBody>
      </p:sp>
      <p:sp>
        <p:nvSpPr>
          <p:cNvPr id="19" name="CaixaDeTexto 22">
            <a:extLst>
              <a:ext uri="{FF2B5EF4-FFF2-40B4-BE49-F238E27FC236}">
                <a16:creationId xmlns:a16="http://schemas.microsoft.com/office/drawing/2014/main" id="{11B0E4BE-8EC5-A9A4-11FB-CF2FE481A82E}"/>
              </a:ext>
            </a:extLst>
          </p:cNvPr>
          <p:cNvSpPr txBox="1"/>
          <p:nvPr/>
        </p:nvSpPr>
        <p:spPr>
          <a:xfrm>
            <a:off x="589217" y="1335496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F2A11B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20" name="CaixaDeTexto 3">
            <a:extLst>
              <a:ext uri="{FF2B5EF4-FFF2-40B4-BE49-F238E27FC236}">
                <a16:creationId xmlns:a16="http://schemas.microsoft.com/office/drawing/2014/main" id="{55A2A613-3928-302F-64BD-CDB5A977B47B}"/>
              </a:ext>
            </a:extLst>
          </p:cNvPr>
          <p:cNvSpPr txBox="1"/>
          <p:nvPr/>
        </p:nvSpPr>
        <p:spPr>
          <a:xfrm>
            <a:off x="931591" y="1057817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comunidade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9A5FF9-28A1-2EE5-61F2-FCF145A3CD60}"/>
              </a:ext>
            </a:extLst>
          </p:cNvPr>
          <p:cNvSpPr/>
          <p:nvPr/>
        </p:nvSpPr>
        <p:spPr>
          <a:xfrm>
            <a:off x="995864" y="2849982"/>
            <a:ext cx="210051" cy="210051"/>
          </a:xfrm>
          <a:prstGeom prst="ellipse">
            <a:avLst/>
          </a:prstGeom>
          <a:solidFill>
            <a:srgbClr val="F2A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CCE3015-6E55-D4D9-EB08-8D885BA7AA28}"/>
              </a:ext>
            </a:extLst>
          </p:cNvPr>
          <p:cNvCxnSpPr>
            <a:cxnSpLocks/>
          </p:cNvCxnSpPr>
          <p:nvPr/>
        </p:nvCxnSpPr>
        <p:spPr>
          <a:xfrm>
            <a:off x="1100890" y="2223922"/>
            <a:ext cx="0" cy="4684878"/>
          </a:xfrm>
          <a:prstGeom prst="line">
            <a:avLst/>
          </a:prstGeom>
          <a:ln w="12700">
            <a:solidFill>
              <a:srgbClr val="F2A11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8776C34-0B74-9A98-D96D-9154A157D437}"/>
              </a:ext>
            </a:extLst>
          </p:cNvPr>
          <p:cNvSpPr/>
          <p:nvPr/>
        </p:nvSpPr>
        <p:spPr>
          <a:xfrm>
            <a:off x="995864" y="4119982"/>
            <a:ext cx="210051" cy="210051"/>
          </a:xfrm>
          <a:prstGeom prst="ellipse">
            <a:avLst/>
          </a:prstGeom>
          <a:solidFill>
            <a:srgbClr val="F2A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6E4B5B-0E55-F877-847D-3F526D505E92}"/>
              </a:ext>
            </a:extLst>
          </p:cNvPr>
          <p:cNvSpPr/>
          <p:nvPr/>
        </p:nvSpPr>
        <p:spPr>
          <a:xfrm>
            <a:off x="995864" y="5215810"/>
            <a:ext cx="210051" cy="210051"/>
          </a:xfrm>
          <a:prstGeom prst="ellipse">
            <a:avLst/>
          </a:prstGeom>
          <a:solidFill>
            <a:srgbClr val="F2A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FAEFC94-8DCE-143F-30EB-6DA27B1D6C21}"/>
              </a:ext>
            </a:extLst>
          </p:cNvPr>
          <p:cNvCxnSpPr>
            <a:cxnSpLocks/>
          </p:cNvCxnSpPr>
          <p:nvPr/>
        </p:nvCxnSpPr>
        <p:spPr>
          <a:xfrm>
            <a:off x="6356698" y="2545"/>
            <a:ext cx="0" cy="4910541"/>
          </a:xfrm>
          <a:prstGeom prst="line">
            <a:avLst/>
          </a:prstGeom>
          <a:ln w="12700">
            <a:solidFill>
              <a:srgbClr val="F2A11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FA73D97-009A-F341-AFF6-95B00C187162}"/>
              </a:ext>
            </a:extLst>
          </p:cNvPr>
          <p:cNvSpPr/>
          <p:nvPr/>
        </p:nvSpPr>
        <p:spPr>
          <a:xfrm>
            <a:off x="6249477" y="2798422"/>
            <a:ext cx="210051" cy="210051"/>
          </a:xfrm>
          <a:prstGeom prst="ellipse">
            <a:avLst/>
          </a:prstGeom>
          <a:solidFill>
            <a:srgbClr val="F2A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B8FA66-9766-8517-C644-50C54F59D5C6}"/>
              </a:ext>
            </a:extLst>
          </p:cNvPr>
          <p:cNvSpPr/>
          <p:nvPr/>
        </p:nvSpPr>
        <p:spPr>
          <a:xfrm>
            <a:off x="6249477" y="3954552"/>
            <a:ext cx="210051" cy="210051"/>
          </a:xfrm>
          <a:prstGeom prst="ellipse">
            <a:avLst/>
          </a:prstGeom>
          <a:solidFill>
            <a:srgbClr val="F2A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F33FC4D-D9D2-6CA0-50C6-BBE619A7AA70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A4E0F-9B33-9565-DDFA-8CB5AB22DCC3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B22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E49D99DE-71E5-3C04-5571-39026B53469B}"/>
              </a:ext>
            </a:extLst>
          </p:cNvPr>
          <p:cNvSpPr txBox="1"/>
          <p:nvPr/>
        </p:nvSpPr>
        <p:spPr>
          <a:xfrm>
            <a:off x="3106222" y="5485915"/>
            <a:ext cx="352990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i="1" cap="all" spc="-1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Egresso , Rio de Janeiro </a:t>
            </a:r>
            <a:endParaRPr lang="en-US" sz="1400" i="1" cap="all" spc="-1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D14D6354-D2EC-7844-861D-4EB387D94B1A}"/>
              </a:ext>
            </a:extLst>
          </p:cNvPr>
          <p:cNvSpPr txBox="1"/>
          <p:nvPr/>
        </p:nvSpPr>
        <p:spPr>
          <a:xfrm>
            <a:off x="3045711" y="1335221"/>
            <a:ext cx="6918560" cy="40934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“em 2012 eu estava indo pra uma entrevista de estágio. Eu nem sabia o que era estágio, tinha acabado de sair aqui do Gol de letra  </a:t>
            </a:r>
            <a:r>
              <a:rPr lang="pt-BR" sz="20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e passei nessa entrevista!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1" cap="all" spc="-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A partir daí comecei a trabalhar com administração, empresas e até hoje (TRABALHO) </a:t>
            </a:r>
            <a:r>
              <a:rPr lang="pt-BR" sz="20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são 12 anos na área, o que me trouxe uma vida relativamente estável.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1" cap="all" spc="-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Estável o suficiente pra eu </a:t>
            </a:r>
            <a:r>
              <a:rPr lang="pt-BR" sz="20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começar a investir no que eu gosto, no meu sonho, que é arte, é estudar teatro</a:t>
            </a:r>
            <a:r>
              <a:rPr lang="pt-BR" sz="20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. Mesmo depois de 12 anos, acho que a </a:t>
            </a:r>
            <a:r>
              <a:rPr lang="pt-BR" sz="2000" b="1" cap="all" spc="-100" err="1">
                <a:solidFill>
                  <a:schemeClr val="bg1"/>
                </a:solidFill>
                <a:latin typeface="Calibri" panose="020F0502020204030204" pitchFamily="34" charset="0"/>
              </a:rPr>
              <a:t>GdL</a:t>
            </a:r>
            <a:r>
              <a:rPr lang="pt-BR" sz="20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 ainda tem esse impacto, </a:t>
            </a:r>
            <a:r>
              <a:rPr lang="pt-BR" sz="20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porque por esse emprego eu garanti estabilidade pra fazer o que eu gosto de fazer” </a:t>
            </a:r>
            <a:endParaRPr lang="en-US" sz="2000" b="1" cap="all" spc="-100">
              <a:solidFill>
                <a:srgbClr val="FF8785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623DC8-C518-E449-3E04-2986EFEF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55" y="2714800"/>
            <a:ext cx="965673" cy="9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2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2">
            <a:extLst>
              <a:ext uri="{FF2B5EF4-FFF2-40B4-BE49-F238E27FC236}">
                <a16:creationId xmlns:a16="http://schemas.microsoft.com/office/drawing/2014/main" id="{5113CC55-CDD7-C0D6-DAA0-66AB1471D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089142"/>
              </p:ext>
            </p:extLst>
          </p:nvPr>
        </p:nvGraphicFramePr>
        <p:xfrm>
          <a:off x="1930371" y="1936608"/>
          <a:ext cx="4258123" cy="35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20">
            <a:extLst>
              <a:ext uri="{FF2B5EF4-FFF2-40B4-BE49-F238E27FC236}">
                <a16:creationId xmlns:a16="http://schemas.microsoft.com/office/drawing/2014/main" id="{978D967D-0C6E-52DB-A8C7-91DC01AA6A31}"/>
              </a:ext>
            </a:extLst>
          </p:cNvPr>
          <p:cNvSpPr txBox="1"/>
          <p:nvPr/>
        </p:nvSpPr>
        <p:spPr>
          <a:xfrm>
            <a:off x="1802450" y="892633"/>
            <a:ext cx="9594451" cy="11310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6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A maioria </a:t>
            </a:r>
            <a:r>
              <a:rPr lang="pt-BR" sz="2400" b="1" cap="all" spc="-100">
                <a:solidFill>
                  <a:srgbClr val="3B3838"/>
                </a:solidFill>
                <a:latin typeface="Calibri" panose="020F0502020204030204" pitchFamily="34" charset="0"/>
              </a:rPr>
              <a:t>dos respondentes </a:t>
            </a: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trabalha em uma área próxima da almejada</a:t>
            </a:r>
            <a:r>
              <a:rPr lang="pt-BR" sz="2400" b="1" cap="all" spc="-1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t-BR" sz="2400" b="1" cap="all" spc="-100">
                <a:solidFill>
                  <a:srgbClr val="3B3838"/>
                </a:solidFill>
                <a:latin typeface="Calibri" panose="020F0502020204030204" pitchFamily="34" charset="0"/>
              </a:rPr>
              <a:t>e tem confiança de que continuará ou passará a trabalhar na área que deseja  no futuro </a:t>
            </a:r>
            <a:endParaRPr lang="pt-BR" sz="1200" b="1" cap="all" spc="-100">
              <a:solidFill>
                <a:srgbClr val="3B3838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áfico 16">
            <a:extLst>
              <a:ext uri="{FF2B5EF4-FFF2-40B4-BE49-F238E27FC236}">
                <a16:creationId xmlns:a16="http://schemas.microsoft.com/office/drawing/2014/main" id="{536BEE35-AC9E-B138-1344-19A2A7761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212691"/>
              </p:ext>
            </p:extLst>
          </p:nvPr>
        </p:nvGraphicFramePr>
        <p:xfrm>
          <a:off x="6725925" y="2068474"/>
          <a:ext cx="4258123" cy="35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15">
            <a:extLst>
              <a:ext uri="{FF2B5EF4-FFF2-40B4-BE49-F238E27FC236}">
                <a16:creationId xmlns:a16="http://schemas.microsoft.com/office/drawing/2014/main" id="{EE2712A3-25E1-462D-F422-DC3A637B20EC}"/>
              </a:ext>
            </a:extLst>
          </p:cNvPr>
          <p:cNvSpPr txBox="1"/>
          <p:nvPr/>
        </p:nvSpPr>
        <p:spPr>
          <a:xfrm>
            <a:off x="1872408" y="5690811"/>
            <a:ext cx="4447710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P19. Esse trabalho é próximo/na mesma área que você quer trabalhar no futuro?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174 - Projetos dos eixos “Crianças e Adolescentes” &amp; “Jovens”)</a:t>
            </a:r>
          </a:p>
          <a:p>
            <a:pPr algn="just" defTabSz="457177"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P20. Você acha que vai conseguir trabalhar/continuar trabalhando na área que deseja no futuro?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174 - Projetos dos eixos “Crianças e Adolescentes” &amp; “Jovens”)</a:t>
            </a:r>
          </a:p>
        </p:txBody>
      </p:sp>
      <p:sp>
        <p:nvSpPr>
          <p:cNvPr id="8" name="CaixaDeTexto 17">
            <a:extLst>
              <a:ext uri="{FF2B5EF4-FFF2-40B4-BE49-F238E27FC236}">
                <a16:creationId xmlns:a16="http://schemas.microsoft.com/office/drawing/2014/main" id="{BE9D87EA-E51A-6AF4-E84A-19D863324EAD}"/>
              </a:ext>
            </a:extLst>
          </p:cNvPr>
          <p:cNvSpPr txBox="1"/>
          <p:nvPr/>
        </p:nvSpPr>
        <p:spPr>
          <a:xfrm>
            <a:off x="2751559" y="2871672"/>
            <a:ext cx="76476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53%</a:t>
            </a:r>
            <a:endParaRPr lang="pt-BR" sz="4000">
              <a:solidFill>
                <a:srgbClr val="E23234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9" name="Chave Direita 18">
            <a:extLst>
              <a:ext uri="{FF2B5EF4-FFF2-40B4-BE49-F238E27FC236}">
                <a16:creationId xmlns:a16="http://schemas.microsoft.com/office/drawing/2014/main" id="{FBCF1624-D2C2-F9F8-2461-64D463F653B0}"/>
              </a:ext>
            </a:extLst>
          </p:cNvPr>
          <p:cNvSpPr/>
          <p:nvPr/>
        </p:nvSpPr>
        <p:spPr>
          <a:xfrm rot="16200004">
            <a:off x="2833901" y="2769632"/>
            <a:ext cx="371475" cy="1175653"/>
          </a:xfrm>
          <a:custGeom>
            <a:avLst>
              <a:gd name="f12" fmla="val 8333"/>
              <a:gd name="f13" fmla="val 4546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546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E2323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B6EAD50-CFCD-FD22-D8C0-47C860DA118C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3B5AAC2-5345-FB76-E546-049A3C62CEB0}"/>
              </a:ext>
            </a:extLst>
          </p:cNvPr>
          <p:cNvSpPr/>
          <p:nvPr/>
        </p:nvSpPr>
        <p:spPr>
          <a:xfrm>
            <a:off x="715957" y="985812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" descr="Trabalho remoto com preenchimento sólido">
            <a:extLst>
              <a:ext uri="{FF2B5EF4-FFF2-40B4-BE49-F238E27FC236}">
                <a16:creationId xmlns:a16="http://schemas.microsoft.com/office/drawing/2014/main" id="{DD69DD3B-2AEE-F7AC-1157-2352A5496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0259" y="1149942"/>
            <a:ext cx="509739" cy="5097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F33FC4D-D9D2-6CA0-50C6-BBE619A7AA70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A4E0F-9B33-9565-DDFA-8CB5AB22DCC3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B22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0D4884E4-674A-D24E-48EF-561D35BE26B9}"/>
              </a:ext>
            </a:extLst>
          </p:cNvPr>
          <p:cNvSpPr txBox="1"/>
          <p:nvPr/>
        </p:nvSpPr>
        <p:spPr>
          <a:xfrm>
            <a:off x="3152454" y="2343300"/>
            <a:ext cx="6992335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“A </a:t>
            </a:r>
            <a:r>
              <a:rPr lang="pt-BR" sz="2400" b="1" cap="all" spc="-100" err="1">
                <a:solidFill>
                  <a:schemeClr val="bg1"/>
                </a:solidFill>
                <a:latin typeface="Calibri" panose="020F0502020204030204" pitchFamily="34" charset="0"/>
              </a:rPr>
              <a:t>GdL</a:t>
            </a:r>
            <a:r>
              <a:rPr lang="pt-BR" sz="24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 abre a nossa visão. Às vezes a gente pensa muito pequeno, </a:t>
            </a:r>
            <a:r>
              <a:rPr lang="pt-BR" sz="24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a gente acha que não é capaz de conseguir um bom emprego ou ter uma boa formação, </a:t>
            </a:r>
            <a:r>
              <a:rPr lang="pt-BR" sz="2400" b="1" cap="all" spc="-100">
                <a:solidFill>
                  <a:schemeClr val="bg1"/>
                </a:solidFill>
                <a:latin typeface="Calibri" panose="020F0502020204030204" pitchFamily="34" charset="0"/>
              </a:rPr>
              <a:t>então acho que aqui é o lugar pra você sonhar e conseguir algo melhor” </a:t>
            </a:r>
            <a:endParaRPr lang="en-US" sz="2400" b="1" cap="all" spc="-1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3BE20CE5-9E4D-A85E-C668-6D56AEA2ED62}"/>
              </a:ext>
            </a:extLst>
          </p:cNvPr>
          <p:cNvSpPr txBox="1"/>
          <p:nvPr/>
        </p:nvSpPr>
        <p:spPr>
          <a:xfrm>
            <a:off x="3152455" y="4339943"/>
            <a:ext cx="221292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Egresso , Rio de Janeiro </a:t>
            </a:r>
            <a:endParaRPr lang="en-US" sz="1400" b="1" cap="all" spc="-100">
              <a:solidFill>
                <a:srgbClr val="FF8785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84CD7E-3526-39C1-3448-E902D23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55" y="2714800"/>
            <a:ext cx="965673" cy="9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8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4">
            <a:extLst>
              <a:ext uri="{FF2B5EF4-FFF2-40B4-BE49-F238E27FC236}">
                <a16:creationId xmlns:a16="http://schemas.microsoft.com/office/drawing/2014/main" id="{FB66D047-A97D-DBE8-8F3C-1B6DA199B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425759"/>
              </p:ext>
            </p:extLst>
          </p:nvPr>
        </p:nvGraphicFramePr>
        <p:xfrm>
          <a:off x="1766887" y="1906077"/>
          <a:ext cx="8658225" cy="37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7">
            <a:extLst>
              <a:ext uri="{FF2B5EF4-FFF2-40B4-BE49-F238E27FC236}">
                <a16:creationId xmlns:a16="http://schemas.microsoft.com/office/drawing/2014/main" id="{653923A8-19D4-9AF7-09DB-F8558EFFFF0C}"/>
              </a:ext>
            </a:extLst>
          </p:cNvPr>
          <p:cNvSpPr txBox="1"/>
          <p:nvPr/>
        </p:nvSpPr>
        <p:spPr>
          <a:xfrm>
            <a:off x="3231207" y="2715381"/>
            <a:ext cx="90548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30%</a:t>
            </a:r>
            <a:endParaRPr lang="pt-BR" sz="1000">
              <a:solidFill>
                <a:srgbClr val="E23234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60F333C9-0C3A-3E61-1166-ECA4B2D900FB}"/>
              </a:ext>
            </a:extLst>
          </p:cNvPr>
          <p:cNvSpPr txBox="1"/>
          <p:nvPr/>
        </p:nvSpPr>
        <p:spPr>
          <a:xfrm>
            <a:off x="1948319" y="5856076"/>
            <a:ext cx="437673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27.  Qual a importância da sua renda na sua casa? . (n = 281 – Projetos dos eixos “Crianças e Adolescentes” &amp; “Jovens”)</a:t>
            </a:r>
          </a:p>
        </p:txBody>
      </p:sp>
      <p:sp>
        <p:nvSpPr>
          <p:cNvPr id="7" name="Chave Direita 19">
            <a:extLst>
              <a:ext uri="{FF2B5EF4-FFF2-40B4-BE49-F238E27FC236}">
                <a16:creationId xmlns:a16="http://schemas.microsoft.com/office/drawing/2014/main" id="{5199895E-66CC-90E9-C95A-28F5FA6DA88B}"/>
              </a:ext>
            </a:extLst>
          </p:cNvPr>
          <p:cNvSpPr/>
          <p:nvPr/>
        </p:nvSpPr>
        <p:spPr>
          <a:xfrm rot="16200004">
            <a:off x="3473245" y="2553656"/>
            <a:ext cx="371475" cy="1624331"/>
          </a:xfrm>
          <a:custGeom>
            <a:avLst>
              <a:gd name="f12" fmla="val 8333"/>
              <a:gd name="f13" fmla="val 4546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546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E2323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21">
            <a:extLst>
              <a:ext uri="{FF2B5EF4-FFF2-40B4-BE49-F238E27FC236}">
                <a16:creationId xmlns:a16="http://schemas.microsoft.com/office/drawing/2014/main" id="{81FA3136-BCC4-965C-0FF5-2F306B810655}"/>
              </a:ext>
            </a:extLst>
          </p:cNvPr>
          <p:cNvSpPr txBox="1"/>
          <p:nvPr/>
        </p:nvSpPr>
        <p:spPr>
          <a:xfrm>
            <a:off x="1820117" y="951970"/>
            <a:ext cx="9004762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:: </a:t>
            </a:r>
            <a:r>
              <a:rPr lang="pt-BR" sz="2800" b="1" cap="all" spc="-100">
                <a:latin typeface="Calibri" panose="020F0502020204030204" pitchFamily="34" charset="0"/>
              </a:rPr>
              <a:t>Renda dos beneficiários da Gol de Letra </a:t>
            </a: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é A principal ou importante na maioria </a:t>
            </a:r>
            <a:r>
              <a:rPr lang="pt-BR" sz="2800" b="1" cap="all" spc="-100">
                <a:latin typeface="Calibri" panose="020F0502020204030204" pitchFamily="34" charset="0"/>
              </a:rPr>
              <a:t>dos domicílios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F0C4E44-E929-62E0-585D-BEB577D54493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5DC8C7F-93A0-C203-CF67-FD54AA796060}"/>
              </a:ext>
            </a:extLst>
          </p:cNvPr>
          <p:cNvSpPr/>
          <p:nvPr/>
        </p:nvSpPr>
        <p:spPr>
          <a:xfrm>
            <a:off x="715957" y="985812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2" descr="Dólar com preenchimento sólido">
            <a:extLst>
              <a:ext uri="{FF2B5EF4-FFF2-40B4-BE49-F238E27FC236}">
                <a16:creationId xmlns:a16="http://schemas.microsoft.com/office/drawing/2014/main" id="{3A18B6B2-32B8-D055-83DD-156779FA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054" y="1124003"/>
            <a:ext cx="730853" cy="5506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650D8768-1913-47EC-1226-65DBAAB27EA8}"/>
              </a:ext>
            </a:extLst>
          </p:cNvPr>
          <p:cNvSpPr txBox="1"/>
          <p:nvPr/>
        </p:nvSpPr>
        <p:spPr>
          <a:xfrm>
            <a:off x="1712542" y="834876"/>
            <a:ext cx="670531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:: </a:t>
            </a:r>
            <a:r>
              <a:rPr lang="pt-BR" sz="2800" b="1" cap="all" spc="-100">
                <a:latin typeface="Calibri" panose="020F0502020204030204" pitchFamily="34" charset="0"/>
              </a:rPr>
              <a:t>Maior parte dos entrevistados possui </a:t>
            </a: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renda de até 3 salários mínimos</a:t>
            </a:r>
          </a:p>
        </p:txBody>
      </p:sp>
      <p:sp>
        <p:nvSpPr>
          <p:cNvPr id="6" name="CaixaDeTexto 9">
            <a:extLst>
              <a:ext uri="{FF2B5EF4-FFF2-40B4-BE49-F238E27FC236}">
                <a16:creationId xmlns:a16="http://schemas.microsoft.com/office/drawing/2014/main" id="{946C2ACE-11A1-AA4A-86EC-E7D48E408ECC}"/>
              </a:ext>
            </a:extLst>
          </p:cNvPr>
          <p:cNvSpPr txBox="1"/>
          <p:nvPr/>
        </p:nvSpPr>
        <p:spPr>
          <a:xfrm>
            <a:off x="1938120" y="5763128"/>
            <a:ext cx="4455955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latin typeface="Calibri"/>
              </a:rPr>
              <a:t> P24.  Qual a renda média mensal da sua família, somando a renda de todos os que moram na mesma residência que você? ( </a:t>
            </a:r>
            <a:r>
              <a:rPr lang="pt-BR" sz="1000" err="1">
                <a:latin typeface="Calibri"/>
              </a:rPr>
              <a:t>n</a:t>
            </a:r>
            <a:r>
              <a:rPr lang="pt-BR" sz="1000">
                <a:latin typeface="Calibri"/>
              </a:rPr>
              <a:t> = 281 – Projetos dos eixos “Crianças e Adolescentes” &amp; “Jovens”)</a:t>
            </a:r>
          </a:p>
        </p:txBody>
      </p:sp>
      <p:graphicFrame>
        <p:nvGraphicFramePr>
          <p:cNvPr id="7" name="Gráfico 10">
            <a:extLst>
              <a:ext uri="{FF2B5EF4-FFF2-40B4-BE49-F238E27FC236}">
                <a16:creationId xmlns:a16="http://schemas.microsoft.com/office/drawing/2014/main" id="{5D9DA97F-2B3E-9728-C99B-C2FAA3608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007183"/>
              </p:ext>
            </p:extLst>
          </p:nvPr>
        </p:nvGraphicFramePr>
        <p:xfrm>
          <a:off x="1712542" y="1983557"/>
          <a:ext cx="9606177" cy="349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Arredondado 11">
            <a:extLst>
              <a:ext uri="{FF2B5EF4-FFF2-40B4-BE49-F238E27FC236}">
                <a16:creationId xmlns:a16="http://schemas.microsoft.com/office/drawing/2014/main" id="{5F3567F1-0271-D2D2-5E79-569D2468F33F}"/>
              </a:ext>
            </a:extLst>
          </p:cNvPr>
          <p:cNvSpPr/>
          <p:nvPr/>
        </p:nvSpPr>
        <p:spPr>
          <a:xfrm>
            <a:off x="2076316" y="2460926"/>
            <a:ext cx="2182701" cy="13850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7C7C7C"/>
            </a:solidFill>
            <a:custDash>
              <a:ds d="299961" sp="299961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latin typeface="Calibri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3CCD487-0E6D-7878-2D75-4C324A40B6AF}"/>
              </a:ext>
            </a:extLst>
          </p:cNvPr>
          <p:cNvCxnSpPr>
            <a:cxnSpLocks/>
          </p:cNvCxnSpPr>
          <p:nvPr/>
        </p:nvCxnSpPr>
        <p:spPr>
          <a:xfrm>
            <a:off x="1152980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E6EBFB0-B018-24E6-7074-C784541E0B1C}"/>
              </a:ext>
            </a:extLst>
          </p:cNvPr>
          <p:cNvSpPr/>
          <p:nvPr/>
        </p:nvSpPr>
        <p:spPr>
          <a:xfrm>
            <a:off x="709233" y="898406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2" descr="Dólar com preenchimento sólido">
            <a:extLst>
              <a:ext uri="{FF2B5EF4-FFF2-40B4-BE49-F238E27FC236}">
                <a16:creationId xmlns:a16="http://schemas.microsoft.com/office/drawing/2014/main" id="{C62D729A-58E9-C172-6824-020C87176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330" y="1043321"/>
            <a:ext cx="730853" cy="5506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635E22AA-9780-2B73-0430-08DCE8474B48}"/>
              </a:ext>
            </a:extLst>
          </p:cNvPr>
          <p:cNvSpPr txBox="1"/>
          <p:nvPr/>
        </p:nvSpPr>
        <p:spPr>
          <a:xfrm>
            <a:off x="6819376" y="1614504"/>
            <a:ext cx="3844667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55% </a:t>
            </a:r>
            <a:r>
              <a:rPr lang="pt-BR" sz="2800" b="1" cap="all" spc="-100">
                <a:latin typeface="Calibri" panose="020F0502020204030204" pitchFamily="34" charset="0"/>
              </a:rPr>
              <a:t>aponta que a </a:t>
            </a: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renda  familiar É MAIOR AGORA</a:t>
            </a:r>
            <a:r>
              <a:rPr lang="pt-BR" sz="2800" b="1" cap="all" spc="-100">
                <a:latin typeface="Calibri" panose="020F0502020204030204" pitchFamily="34" charset="0"/>
              </a:rPr>
              <a:t>, DEPOIS DE TER PARTICIPADO na Gol de Letra</a:t>
            </a:r>
            <a:endParaRPr lang="pt-BR" sz="1600"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9C6EA322-81ED-C2AC-6450-3D1F31B8FDA7}"/>
              </a:ext>
            </a:extLst>
          </p:cNvPr>
          <p:cNvSpPr txBox="1"/>
          <p:nvPr/>
        </p:nvSpPr>
        <p:spPr>
          <a:xfrm>
            <a:off x="1792022" y="1582069"/>
            <a:ext cx="4310701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Como consequência das demais </a:t>
            </a:r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mudanças de vida, em especial a inserção no mercado de trabalho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é possível observar uma </a:t>
            </a: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ampliação na renda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de alguns beneficiários da Gol de Letra.</a:t>
            </a:r>
          </a:p>
          <a:p>
            <a:pPr marL="342883" indent="-342883" defTabSz="457177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Com ela, é relatada uma melhoria da qualidade de vida.</a:t>
            </a:r>
          </a:p>
          <a:p>
            <a:pPr marL="342883" indent="-342883" defTabSz="457177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E23234"/>
                </a:solidFill>
                <a:latin typeface="Calibri" panose="020F0502020204030204" pitchFamily="34" charset="0"/>
                <a:cs typeface="Times New Roman" pitchFamily="18"/>
              </a:rPr>
              <a:t>_ 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Alguns relatam ter conseguido inclusive </a:t>
            </a:r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sair do bairro onde nasceram – rompendo um ciclo intergeracional.</a:t>
            </a:r>
          </a:p>
        </p:txBody>
      </p:sp>
      <p:sp>
        <p:nvSpPr>
          <p:cNvPr id="7" name="CaixaDeTexto 15">
            <a:extLst>
              <a:ext uri="{FF2B5EF4-FFF2-40B4-BE49-F238E27FC236}">
                <a16:creationId xmlns:a16="http://schemas.microsoft.com/office/drawing/2014/main" id="{BEDD4C5A-E23E-2AC5-DC1B-497A0FA64257}"/>
              </a:ext>
            </a:extLst>
          </p:cNvPr>
          <p:cNvSpPr txBox="1"/>
          <p:nvPr/>
        </p:nvSpPr>
        <p:spPr>
          <a:xfrm>
            <a:off x="1689392" y="5900965"/>
            <a:ext cx="4310699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>
                <a:solidFill>
                  <a:srgbClr val="7C7C7C"/>
                </a:solidFill>
                <a:latin typeface="Calibri"/>
              </a:rPr>
              <a:t>P25.  Essa renda era diferente antes de participar dos projetos da 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? (</a:t>
            </a:r>
            <a:r>
              <a:rPr lang="pt-BR" sz="11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100">
                <a:solidFill>
                  <a:srgbClr val="7C7C7C"/>
                </a:solidFill>
                <a:latin typeface="Calibri"/>
              </a:rPr>
              <a:t>= 281  - Projetos dos eixos “Crianças e Adolescentes” &amp; “Jovens”)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CE938BA-76FD-6168-F265-595836C66550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D91C24C-A1B2-CCDF-DCFA-83A56418635C}"/>
              </a:ext>
            </a:extLst>
          </p:cNvPr>
          <p:cNvSpPr/>
          <p:nvPr/>
        </p:nvSpPr>
        <p:spPr>
          <a:xfrm>
            <a:off x="715957" y="985812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2" descr="Dólar com preenchimento sólido">
            <a:extLst>
              <a:ext uri="{FF2B5EF4-FFF2-40B4-BE49-F238E27FC236}">
                <a16:creationId xmlns:a16="http://schemas.microsoft.com/office/drawing/2014/main" id="{6F3C95EF-791C-1F4F-CB01-B5380740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054" y="1124003"/>
            <a:ext cx="730853" cy="5506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CaixaDeTexto 3">
            <a:extLst>
              <a:ext uri="{FF2B5EF4-FFF2-40B4-BE49-F238E27FC236}">
                <a16:creationId xmlns:a16="http://schemas.microsoft.com/office/drawing/2014/main" id="{A4FEC029-5A6D-ACBB-2252-4942811F6C56}"/>
              </a:ext>
            </a:extLst>
          </p:cNvPr>
          <p:cNvSpPr txBox="1"/>
          <p:nvPr/>
        </p:nvSpPr>
        <p:spPr>
          <a:xfrm>
            <a:off x="1792022" y="1188746"/>
            <a:ext cx="4772459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E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4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renda</a:t>
            </a:r>
            <a:endParaRPr lang="pt-BR" sz="24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2">
            <a:extLst>
              <a:ext uri="{FF2B5EF4-FFF2-40B4-BE49-F238E27FC236}">
                <a16:creationId xmlns:a16="http://schemas.microsoft.com/office/drawing/2014/main" id="{CFDD5ADD-02CA-6A55-A87E-6B1ED7CF2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104504"/>
              </p:ext>
            </p:extLst>
          </p:nvPr>
        </p:nvGraphicFramePr>
        <p:xfrm>
          <a:off x="5573973" y="1190578"/>
          <a:ext cx="5235781" cy="42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17">
            <a:extLst>
              <a:ext uri="{FF2B5EF4-FFF2-40B4-BE49-F238E27FC236}">
                <a16:creationId xmlns:a16="http://schemas.microsoft.com/office/drawing/2014/main" id="{D3C03551-8089-B790-092A-4C6FACFA76D3}"/>
              </a:ext>
            </a:extLst>
          </p:cNvPr>
          <p:cNvSpPr txBox="1"/>
          <p:nvPr/>
        </p:nvSpPr>
        <p:spPr>
          <a:xfrm>
            <a:off x="1798682" y="5768210"/>
            <a:ext cx="4561771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C7C7C"/>
                </a:solidFill>
                <a:latin typeface="Calibri"/>
              </a:rPr>
              <a:t>P26. Você considera que a participação nos projetos da </a:t>
            </a:r>
            <a:r>
              <a:rPr lang="pt-BR" sz="105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050">
                <a:solidFill>
                  <a:srgbClr val="7C7C7C"/>
                </a:solidFill>
                <a:latin typeface="Calibri"/>
              </a:rPr>
              <a:t> teve alguma influência na sua renda hoje? Pensando em resultados e aprendizados que ela trouxe. (</a:t>
            </a:r>
            <a:r>
              <a:rPr lang="pt-BR" sz="105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50">
                <a:solidFill>
                  <a:srgbClr val="7C7C7C"/>
                </a:solidFill>
                <a:latin typeface="Calibri"/>
              </a:rPr>
              <a:t>= 281 – Projetos dos eixos “Criança e Adolescente” &amp; “Jovens”)</a:t>
            </a:r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C8855BE8-3A28-0DC9-67DB-670328335410}"/>
              </a:ext>
            </a:extLst>
          </p:cNvPr>
          <p:cNvSpPr txBox="1"/>
          <p:nvPr/>
        </p:nvSpPr>
        <p:spPr>
          <a:xfrm>
            <a:off x="1751615" y="1654328"/>
            <a:ext cx="3075878" cy="2646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43% </a:t>
            </a:r>
            <a:r>
              <a:rPr lang="pt-BR" sz="2800" b="1" cap="all" spc="-100">
                <a:latin typeface="Calibri" panose="020F0502020204030204" pitchFamily="34" charset="0"/>
              </a:rPr>
              <a:t>aponta que a Gol de Letra </a:t>
            </a:r>
            <a:r>
              <a:rPr lang="pt-BR" sz="2800" b="1" cap="all" spc="-100">
                <a:solidFill>
                  <a:srgbClr val="E23234"/>
                </a:solidFill>
                <a:latin typeface="Calibri" panose="020F0502020204030204" pitchFamily="34" charset="0"/>
              </a:rPr>
              <a:t>influenciou muito a atual renda</a:t>
            </a:r>
          </a:p>
        </p:txBody>
      </p:sp>
      <p:sp>
        <p:nvSpPr>
          <p:cNvPr id="8" name="Retângulo Arredondado 1">
            <a:extLst>
              <a:ext uri="{FF2B5EF4-FFF2-40B4-BE49-F238E27FC236}">
                <a16:creationId xmlns:a16="http://schemas.microsoft.com/office/drawing/2014/main" id="{4C886C77-77E0-D456-0022-915FE296F9EB}"/>
              </a:ext>
            </a:extLst>
          </p:cNvPr>
          <p:cNvSpPr/>
          <p:nvPr/>
        </p:nvSpPr>
        <p:spPr>
          <a:xfrm>
            <a:off x="5466230" y="2498637"/>
            <a:ext cx="1985967" cy="15144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7C7C7C"/>
            </a:solidFill>
            <a:custDash>
              <a:ds d="299961" sp="299961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150C5BD-A39D-2C41-5550-386D8483BC59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E232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796A25A-CD67-7B99-0459-6E20E31A7136}"/>
              </a:ext>
            </a:extLst>
          </p:cNvPr>
          <p:cNvSpPr/>
          <p:nvPr/>
        </p:nvSpPr>
        <p:spPr>
          <a:xfrm>
            <a:off x="715957" y="1808970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E232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2" descr="Dólar com preenchimento sólido">
            <a:extLst>
              <a:ext uri="{FF2B5EF4-FFF2-40B4-BE49-F238E27FC236}">
                <a16:creationId xmlns:a16="http://schemas.microsoft.com/office/drawing/2014/main" id="{9D3290B4-363B-F664-124F-518E16002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054" y="1947161"/>
            <a:ext cx="730853" cy="5506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F33FC4D-D9D2-6CA0-50C6-BBE619A7AA70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A4E0F-9B33-9565-DDFA-8CB5AB22DCC3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B22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917A27AB-F6E7-D365-C66A-13E4D076EAF6}"/>
              </a:ext>
            </a:extLst>
          </p:cNvPr>
          <p:cNvSpPr txBox="1"/>
          <p:nvPr/>
        </p:nvSpPr>
        <p:spPr>
          <a:xfrm>
            <a:off x="2995128" y="2039977"/>
            <a:ext cx="7984396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“O aluno chegava achando que era mais um curso, pais queriam que eles fizessem e eles sem interesse nenhum. </a:t>
            </a:r>
            <a:b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Ao longo passavam a ter interesse. </a:t>
            </a:r>
            <a:r>
              <a:rPr lang="pt-BR" sz="24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Alguns se formaram, montaram negócios e saíram da comunidade em virtude desse projeto</a:t>
            </a:r>
            <a:r>
              <a:rPr lang="pt-BR" sz="2400" b="1" cap="all" spc="-100">
                <a:solidFill>
                  <a:srgbClr val="FFFFFF"/>
                </a:solidFill>
                <a:latin typeface="Calibri" panose="020F0502020204030204" pitchFamily="34" charset="0"/>
              </a:rPr>
              <a:t>, não se formando só no conteúdo técnico e sim que ele tivesse um projeto de vida e ambientação do mercado. </a:t>
            </a:r>
            <a:r>
              <a:rPr lang="pt-BR" sz="24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A primeira formação em nível superior </a:t>
            </a:r>
            <a:br>
              <a:rPr lang="pt-BR" sz="2400" b="1" cap="all" spc="-100">
                <a:solidFill>
                  <a:srgbClr val="FF8785"/>
                </a:solidFill>
                <a:latin typeface="Calibri" panose="020F0502020204030204" pitchFamily="34" charset="0"/>
              </a:rPr>
            </a:br>
            <a:r>
              <a:rPr lang="pt-BR" sz="2400" b="1" cap="all" spc="-100">
                <a:solidFill>
                  <a:srgbClr val="FF8785"/>
                </a:solidFill>
                <a:latin typeface="Calibri" panose="020F0502020204030204" pitchFamily="34" charset="0"/>
              </a:rPr>
              <a:t>(da família) é desses jovens.”</a:t>
            </a:r>
            <a:endParaRPr lang="en-US" sz="2400" b="1" cap="all" spc="-100">
              <a:solidFill>
                <a:srgbClr val="FF8785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8557FE87-1535-77E5-E77C-A3E6AE5CD38E}"/>
              </a:ext>
            </a:extLst>
          </p:cNvPr>
          <p:cNvSpPr txBox="1"/>
          <p:nvPr/>
        </p:nvSpPr>
        <p:spPr>
          <a:xfrm>
            <a:off x="2995128" y="5086965"/>
            <a:ext cx="289468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>
                <a:solidFill>
                  <a:schemeClr val="bg1"/>
                </a:solidFill>
                <a:latin typeface="Calibri" panose="020F0502020204030204" pitchFamily="34" charset="0"/>
              </a:rPr>
              <a:t>Educador, Rio de Janeiro </a:t>
            </a:r>
            <a:endParaRPr lang="en-US" sz="1400" b="1" cap="al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33C1CB5-D550-BD78-D6C5-31570FE0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55" y="2714800"/>
            <a:ext cx="965673" cy="9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42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3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0582AB-C5B7-3116-4884-20D363D0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030" y="3765685"/>
            <a:ext cx="8415692" cy="15076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049DAE-558C-CC6F-6C17-EB7FFE596ADA}"/>
              </a:ext>
            </a:extLst>
          </p:cNvPr>
          <p:cNvSpPr/>
          <p:nvPr/>
        </p:nvSpPr>
        <p:spPr>
          <a:xfrm>
            <a:off x="8747939" y="4838554"/>
            <a:ext cx="3174732" cy="3174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F6079F2-3CBC-325F-4EAA-9B2E6296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662" y="5371675"/>
            <a:ext cx="1454520" cy="1454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2578009-8D2F-F037-DF60-573C4BD7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04" y="5992752"/>
            <a:ext cx="1391874" cy="305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65B45C-F06C-A684-C615-D281204695B6}"/>
              </a:ext>
            </a:extLst>
          </p:cNvPr>
          <p:cNvSpPr/>
          <p:nvPr/>
        </p:nvSpPr>
        <p:spPr>
          <a:xfrm>
            <a:off x="4062819" y="3663879"/>
            <a:ext cx="254297" cy="254297"/>
          </a:xfrm>
          <a:prstGeom prst="ellipse">
            <a:avLst/>
          </a:prstGeom>
          <a:solidFill>
            <a:srgbClr val="FDE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DEB0E"/>
              </a:solidFill>
            </a:endParaRPr>
          </a:p>
        </p:txBody>
      </p:sp>
      <p:sp>
        <p:nvSpPr>
          <p:cNvPr id="4" name="CaixaDeTexto 24">
            <a:extLst>
              <a:ext uri="{FF2B5EF4-FFF2-40B4-BE49-F238E27FC236}">
                <a16:creationId xmlns:a16="http://schemas.microsoft.com/office/drawing/2014/main" id="{975CA96E-C370-DF25-573C-537A2E8CA81B}"/>
              </a:ext>
            </a:extLst>
          </p:cNvPr>
          <p:cNvSpPr txBox="1"/>
          <p:nvPr/>
        </p:nvSpPr>
        <p:spPr>
          <a:xfrm>
            <a:off x="1802751" y="2048656"/>
            <a:ext cx="850565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i="1" cap="all" spc="-100">
                <a:solidFill>
                  <a:srgbClr val="FDEB0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06_</a:t>
            </a:r>
            <a:r>
              <a:rPr lang="pt-BR" sz="5400" i="1" cap="all" spc="-1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Impactos na</a:t>
            </a:r>
          </a:p>
        </p:txBody>
      </p:sp>
      <p:sp>
        <p:nvSpPr>
          <p:cNvPr id="5" name="CaixaDeTexto 24">
            <a:extLst>
              <a:ext uri="{FF2B5EF4-FFF2-40B4-BE49-F238E27FC236}">
                <a16:creationId xmlns:a16="http://schemas.microsoft.com/office/drawing/2014/main" id="{28FE814E-BFB0-0C31-2773-1A725ABFE7D3}"/>
              </a:ext>
            </a:extLst>
          </p:cNvPr>
          <p:cNvSpPr txBox="1"/>
          <p:nvPr/>
        </p:nvSpPr>
        <p:spPr>
          <a:xfrm>
            <a:off x="2793842" y="2703231"/>
            <a:ext cx="76746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cap="all" spc="-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</p:spTree>
    <p:extLst>
      <p:ext uri="{BB962C8B-B14F-4D97-AF65-F5344CB8AC3E}">
        <p14:creationId xmlns:p14="http://schemas.microsoft.com/office/powerpoint/2010/main" val="31317853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9FD950-3B0C-282B-B10A-36494B62BC45}"/>
              </a:ext>
            </a:extLst>
          </p:cNvPr>
          <p:cNvSpPr txBox="1"/>
          <p:nvPr/>
        </p:nvSpPr>
        <p:spPr>
          <a:xfrm>
            <a:off x="1006076" y="1385924"/>
            <a:ext cx="455863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cap="all" spc="-100">
                <a:latin typeface="Calibri" panose="020F0502020204030204" pitchFamily="34" charset="0"/>
              </a:rPr>
              <a:t>:: </a:t>
            </a:r>
            <a:r>
              <a:rPr lang="pt-BR" sz="3200" b="1" cap="all" spc="-100">
                <a:solidFill>
                  <a:srgbClr val="F2A11A"/>
                </a:solidFill>
                <a:latin typeface="Calibri" panose="020F0502020204030204" pitchFamily="34" charset="0"/>
              </a:rPr>
              <a:t>Principais achados</a:t>
            </a:r>
          </a:p>
        </p:txBody>
      </p:sp>
      <p:sp>
        <p:nvSpPr>
          <p:cNvPr id="19" name="CaixaDeTexto 3">
            <a:extLst>
              <a:ext uri="{FF2B5EF4-FFF2-40B4-BE49-F238E27FC236}">
                <a16:creationId xmlns:a16="http://schemas.microsoft.com/office/drawing/2014/main" id="{1ECBCA91-4C20-CA9D-842D-45BB52C0BE37}"/>
              </a:ext>
            </a:extLst>
          </p:cNvPr>
          <p:cNvSpPr txBox="1"/>
          <p:nvPr/>
        </p:nvSpPr>
        <p:spPr>
          <a:xfrm>
            <a:off x="1348450" y="1115493"/>
            <a:ext cx="388960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na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comunidade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8E068F7-50E8-988F-E9C1-B8EE50E87B7F}"/>
              </a:ext>
            </a:extLst>
          </p:cNvPr>
          <p:cNvCxnSpPr>
            <a:cxnSpLocks/>
          </p:cNvCxnSpPr>
          <p:nvPr/>
        </p:nvCxnSpPr>
        <p:spPr>
          <a:xfrm>
            <a:off x="1517749" y="2240557"/>
            <a:ext cx="0" cy="4617443"/>
          </a:xfrm>
          <a:prstGeom prst="line">
            <a:avLst/>
          </a:prstGeom>
          <a:ln w="12700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392F244-30E0-FC46-5389-673CF88AAB61}"/>
              </a:ext>
            </a:extLst>
          </p:cNvPr>
          <p:cNvSpPr/>
          <p:nvPr/>
        </p:nvSpPr>
        <p:spPr>
          <a:xfrm>
            <a:off x="1408730" y="2636642"/>
            <a:ext cx="197581" cy="197581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0831FD2-0D3B-DF51-405C-7B62CC61F438}"/>
              </a:ext>
            </a:extLst>
          </p:cNvPr>
          <p:cNvCxnSpPr>
            <a:cxnSpLocks/>
          </p:cNvCxnSpPr>
          <p:nvPr/>
        </p:nvCxnSpPr>
        <p:spPr>
          <a:xfrm>
            <a:off x="6307606" y="0"/>
            <a:ext cx="0" cy="4617445"/>
          </a:xfrm>
          <a:prstGeom prst="line">
            <a:avLst/>
          </a:prstGeom>
          <a:ln w="12700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EB2F1A5-1B71-A7A2-0887-1551AAE948C7}"/>
              </a:ext>
            </a:extLst>
          </p:cNvPr>
          <p:cNvSpPr/>
          <p:nvPr/>
        </p:nvSpPr>
        <p:spPr>
          <a:xfrm>
            <a:off x="6205311" y="2370998"/>
            <a:ext cx="197581" cy="197581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8D9326-4137-10C9-9BAB-11C2EC5B5806}"/>
              </a:ext>
            </a:extLst>
          </p:cNvPr>
          <p:cNvSpPr/>
          <p:nvPr/>
        </p:nvSpPr>
        <p:spPr>
          <a:xfrm>
            <a:off x="6205311" y="3782464"/>
            <a:ext cx="197581" cy="197581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40">
            <a:extLst>
              <a:ext uri="{FF2B5EF4-FFF2-40B4-BE49-F238E27FC236}">
                <a16:creationId xmlns:a16="http://schemas.microsoft.com/office/drawing/2014/main" id="{5E32227E-ABA3-D2B9-DCD7-50FCA77B1FBF}"/>
              </a:ext>
            </a:extLst>
          </p:cNvPr>
          <p:cNvSpPr txBox="1"/>
          <p:nvPr/>
        </p:nvSpPr>
        <p:spPr>
          <a:xfrm>
            <a:off x="1787996" y="2433068"/>
            <a:ext cx="3663494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busca estender a ideia de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direito ao lazer</a:t>
            </a:r>
            <a:r>
              <a:rPr lang="pt-BR" sz="15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além dos beneficiários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da Gol de Letra.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26%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egressos de programas para crianças e adolescentes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já organizaram eventos para a comunidade.</a:t>
            </a:r>
          </a:p>
        </p:txBody>
      </p:sp>
      <p:sp>
        <p:nvSpPr>
          <p:cNvPr id="29" name="CaixaDeTexto 37">
            <a:extLst>
              <a:ext uri="{FF2B5EF4-FFF2-40B4-BE49-F238E27FC236}">
                <a16:creationId xmlns:a16="http://schemas.microsoft.com/office/drawing/2014/main" id="{69013BE5-F7B8-CF08-E576-D5BB4A68FD00}"/>
              </a:ext>
            </a:extLst>
          </p:cNvPr>
          <p:cNvSpPr txBox="1"/>
          <p:nvPr/>
        </p:nvSpPr>
        <p:spPr>
          <a:xfrm>
            <a:off x="1756559" y="5077277"/>
            <a:ext cx="3890058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Ações de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assistência básica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são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porta de entrada</a:t>
            </a:r>
            <a:r>
              <a:rPr lang="pt-BR" sz="15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da Fundação para aqueles que ainda não tinham contato.</a:t>
            </a:r>
          </a:p>
        </p:txBody>
      </p:sp>
      <p:sp>
        <p:nvSpPr>
          <p:cNvPr id="30" name="CaixaDeTexto 19">
            <a:extLst>
              <a:ext uri="{FF2B5EF4-FFF2-40B4-BE49-F238E27FC236}">
                <a16:creationId xmlns:a16="http://schemas.microsoft.com/office/drawing/2014/main" id="{DC0D51A0-F12F-7BA1-936A-8FE54B2CED70}"/>
              </a:ext>
            </a:extLst>
          </p:cNvPr>
          <p:cNvSpPr txBox="1"/>
          <p:nvPr/>
        </p:nvSpPr>
        <p:spPr>
          <a:xfrm>
            <a:off x="1787995" y="3986005"/>
            <a:ext cx="3663489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76% 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dos respondentes apontam que a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Gol de Letra contribuiu para compreensão de direitos básicos e cidadania.</a:t>
            </a:r>
          </a:p>
        </p:txBody>
      </p:sp>
      <p:sp>
        <p:nvSpPr>
          <p:cNvPr id="31" name="CaixaDeTexto 20">
            <a:extLst>
              <a:ext uri="{FF2B5EF4-FFF2-40B4-BE49-F238E27FC236}">
                <a16:creationId xmlns:a16="http://schemas.microsoft.com/office/drawing/2014/main" id="{AE03189B-3173-A5CC-2DC8-0CC1B0AAE4A2}"/>
              </a:ext>
            </a:extLst>
          </p:cNvPr>
          <p:cNvSpPr txBox="1"/>
          <p:nvPr/>
        </p:nvSpPr>
        <p:spPr>
          <a:xfrm>
            <a:off x="6553543" y="1925236"/>
            <a:ext cx="417720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traz grande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apoio a educação básica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nas escolas que atinge,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contribuindo para a qualidade da educação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e para a 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implementação do turno integral.</a:t>
            </a:r>
          </a:p>
        </p:txBody>
      </p:sp>
      <p:sp>
        <p:nvSpPr>
          <p:cNvPr id="32" name="CaixaDeTexto 26">
            <a:extLst>
              <a:ext uri="{FF2B5EF4-FFF2-40B4-BE49-F238E27FC236}">
                <a16:creationId xmlns:a16="http://schemas.microsoft.com/office/drawing/2014/main" id="{9DBC3B92-EED3-9B03-AD90-6D5DE14EE8F0}"/>
              </a:ext>
            </a:extLst>
          </p:cNvPr>
          <p:cNvSpPr txBox="1"/>
          <p:nvPr/>
        </p:nvSpPr>
        <p:spPr>
          <a:xfrm>
            <a:off x="6560903" y="3488839"/>
            <a:ext cx="4226337" cy="784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Gol de Letra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conquistou espaço nas comunidades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, tornando-se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motivo de orgulho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. Trajetórias de</a:t>
            </a:r>
            <a:r>
              <a:rPr lang="pt-BR" sz="15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500" b="1">
                <a:solidFill>
                  <a:srgbClr val="F2A11A"/>
                </a:solidFill>
                <a:latin typeface="Calibri" panose="020F0502020204030204" pitchFamily="34" charset="0"/>
              </a:rPr>
              <a:t>satisfação</a:t>
            </a:r>
            <a:r>
              <a:rPr lang="pt-BR" sz="1500">
                <a:solidFill>
                  <a:srgbClr val="000000"/>
                </a:solidFill>
                <a:latin typeface="Calibri" panose="020F0502020204030204" pitchFamily="34" charset="0"/>
              </a:rPr>
              <a:t> de egressos são unanimes.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4F5914-EB5F-74BA-5CC3-13872AF6E4EE}"/>
              </a:ext>
            </a:extLst>
          </p:cNvPr>
          <p:cNvSpPr/>
          <p:nvPr/>
        </p:nvSpPr>
        <p:spPr>
          <a:xfrm>
            <a:off x="1408730" y="4189778"/>
            <a:ext cx="197581" cy="197581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F7C756-2D46-2943-116E-6BF998C932D8}"/>
              </a:ext>
            </a:extLst>
          </p:cNvPr>
          <p:cNvSpPr/>
          <p:nvPr/>
        </p:nvSpPr>
        <p:spPr>
          <a:xfrm>
            <a:off x="1408730" y="5305883"/>
            <a:ext cx="197581" cy="197581"/>
          </a:xfrm>
          <a:prstGeom prst="ellipse">
            <a:avLst/>
          </a:prstGeom>
          <a:solidFill>
            <a:srgbClr val="F2A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>
            <a:extLst>
              <a:ext uri="{FF2B5EF4-FFF2-40B4-BE49-F238E27FC236}">
                <a16:creationId xmlns:a16="http://schemas.microsoft.com/office/drawing/2014/main" id="{B88BB6C7-56DE-F2C5-85C3-AFDF19EBAD83}"/>
              </a:ext>
            </a:extLst>
          </p:cNvPr>
          <p:cNvSpPr txBox="1"/>
          <p:nvPr/>
        </p:nvSpPr>
        <p:spPr>
          <a:xfrm>
            <a:off x="6142152" y="1631005"/>
            <a:ext cx="3400991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01_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TEORIA DE MUDANÇA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02_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AVALIAÇÃO DE IMPACTO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03_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METODOLOGIA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04_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DESAFIOS DO PÚBLICO ALVO  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05_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IMPACTO EM CRIANÇAS E JOVENS </a:t>
            </a:r>
            <a:br>
              <a:rPr lang="pt-BR" sz="1600">
                <a:latin typeface="Calibri" panose="020F0502020204030204" pitchFamily="34" charset="0"/>
                <a:ea typeface="Calibri"/>
                <a:cs typeface="Calibri"/>
              </a:rPr>
            </a:b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 	</a:t>
            </a:r>
            <a:r>
              <a:rPr lang="pt-BR" sz="1200">
                <a:solidFill>
                  <a:srgbClr val="92D050"/>
                </a:solidFill>
                <a:latin typeface="Calibri" panose="020F0502020204030204" pitchFamily="34" charset="0"/>
                <a:ea typeface="Calibri"/>
                <a:cs typeface="Calibri"/>
              </a:rPr>
              <a:t>a. </a:t>
            </a: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PRIMEIRO NÍVEL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	</a:t>
            </a:r>
            <a:r>
              <a:rPr lang="pt-BR" sz="1200">
                <a:solidFill>
                  <a:srgbClr val="F2A11B"/>
                </a:solidFill>
                <a:latin typeface="Calibri" panose="020F0502020204030204" pitchFamily="34" charset="0"/>
                <a:ea typeface="Calibri"/>
                <a:cs typeface="Calibri"/>
              </a:rPr>
              <a:t>b. </a:t>
            </a: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SEGUNDO NÍVEL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	</a:t>
            </a:r>
            <a:r>
              <a:rPr lang="pt-BR" sz="1200">
                <a:solidFill>
                  <a:srgbClr val="E23234"/>
                </a:solidFill>
                <a:latin typeface="Calibri" panose="020F0502020204030204" pitchFamily="34" charset="0"/>
                <a:ea typeface="Calibri"/>
                <a:cs typeface="Calibri"/>
              </a:rPr>
              <a:t>c. </a:t>
            </a:r>
            <a:r>
              <a:rPr lang="pt-BR" sz="1200">
                <a:latin typeface="Calibri" panose="020F0502020204030204" pitchFamily="34" charset="0"/>
                <a:ea typeface="Calibri"/>
                <a:cs typeface="Calibri"/>
              </a:rPr>
              <a:t>TERCEIRO NÍVEL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F2A11B"/>
                </a:solidFill>
                <a:latin typeface="Calibri" panose="020F0502020204030204" pitchFamily="34" charset="0"/>
                <a:ea typeface="Calibri"/>
                <a:cs typeface="Calibri"/>
              </a:rPr>
              <a:t>06_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IMPACTOS NA COMUNIDADE</a:t>
            </a:r>
            <a:br>
              <a:rPr lang="pt-BR" sz="1600">
                <a:latin typeface="Calibri" panose="020F0502020204030204" pitchFamily="34" charset="0"/>
                <a:ea typeface="Calibri"/>
                <a:cs typeface="Calibri"/>
              </a:rPr>
            </a:br>
            <a:r>
              <a:rPr lang="pt-BR" sz="1600" b="1">
                <a:solidFill>
                  <a:srgbClr val="2EAAD9"/>
                </a:solidFill>
                <a:latin typeface="Calibri" panose="020F0502020204030204" pitchFamily="34" charset="0"/>
                <a:ea typeface="Calibri"/>
                <a:cs typeface="Calibri"/>
              </a:rPr>
              <a:t>07_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DESAFIOS</a:t>
            </a:r>
          </a:p>
          <a:p>
            <a:pPr defTabSz="457177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/>
              </a:rPr>
              <a:t>08_ </a:t>
            </a:r>
            <a:r>
              <a:rPr lang="pt-BR" sz="1600">
                <a:latin typeface="Calibri" panose="020F0502020204030204" pitchFamily="34" charset="0"/>
                <a:ea typeface="Calibri"/>
                <a:cs typeface="Calibri"/>
              </a:rPr>
              <a:t>CONCLUSÃO </a:t>
            </a:r>
            <a:endParaRPr lang="pt-BR" sz="1200">
              <a:latin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B2DB30-24CB-590B-294F-4A7D07D8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93437"/>
            <a:ext cx="6615214" cy="2070263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0C91FF4-0D66-705D-C5CB-4B83DE84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9" y="4895850"/>
            <a:ext cx="1760935" cy="17609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65A4A32A-6D1F-927E-E48F-0F12FB93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38" y="5735223"/>
            <a:ext cx="1685090" cy="3693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A51AF0B-BA82-844D-F79F-13A93D89C652}"/>
              </a:ext>
            </a:extLst>
          </p:cNvPr>
          <p:cNvSpPr txBox="1"/>
          <p:nvPr/>
        </p:nvSpPr>
        <p:spPr>
          <a:xfrm>
            <a:off x="1819341" y="2525411"/>
            <a:ext cx="380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000" b="1" cap="all" spc="-100">
                <a:latin typeface="Calibri" panose="020F0502020204030204" pitchFamily="34" charset="0"/>
              </a:rPr>
              <a:t>sumário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C0295772-D3A9-9EBC-B799-B4123DD7EA44}"/>
              </a:ext>
            </a:extLst>
          </p:cNvPr>
          <p:cNvCxnSpPr>
            <a:cxnSpLocks/>
          </p:cNvCxnSpPr>
          <p:nvPr/>
        </p:nvCxnSpPr>
        <p:spPr>
          <a:xfrm flipV="1">
            <a:off x="0" y="4011026"/>
            <a:ext cx="12192000" cy="50015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E7D48A0-7B26-DB80-F91A-FF1FAB8F9B97}"/>
              </a:ext>
            </a:extLst>
          </p:cNvPr>
          <p:cNvSpPr/>
          <p:nvPr/>
        </p:nvSpPr>
        <p:spPr>
          <a:xfrm>
            <a:off x="1917803" y="3623896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423;p17">
            <a:extLst>
              <a:ext uri="{FF2B5EF4-FFF2-40B4-BE49-F238E27FC236}">
                <a16:creationId xmlns:a16="http://schemas.microsoft.com/office/drawing/2014/main" id="{6713069A-A252-2FB7-B4D3-2268E2DB9F5C}"/>
              </a:ext>
            </a:extLst>
          </p:cNvPr>
          <p:cNvSpPr txBox="1"/>
          <p:nvPr/>
        </p:nvSpPr>
        <p:spPr>
          <a:xfrm>
            <a:off x="4198574" y="4609223"/>
            <a:ext cx="1113114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Assistência social</a:t>
            </a:r>
          </a:p>
        </p:txBody>
      </p:sp>
      <p:sp>
        <p:nvSpPr>
          <p:cNvPr id="7" name="Google Shape;423;p17">
            <a:extLst>
              <a:ext uri="{FF2B5EF4-FFF2-40B4-BE49-F238E27FC236}">
                <a16:creationId xmlns:a16="http://schemas.microsoft.com/office/drawing/2014/main" id="{E0970C52-216E-FB5E-484E-4EBF1E888B98}"/>
              </a:ext>
            </a:extLst>
          </p:cNvPr>
          <p:cNvSpPr txBox="1"/>
          <p:nvPr/>
        </p:nvSpPr>
        <p:spPr>
          <a:xfrm>
            <a:off x="1720216" y="4563182"/>
            <a:ext cx="1241141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Direitos básicos </a:t>
            </a:r>
          </a:p>
        </p:txBody>
      </p:sp>
      <p:sp>
        <p:nvSpPr>
          <p:cNvPr id="9" name="Google Shape;423;p17">
            <a:extLst>
              <a:ext uri="{FF2B5EF4-FFF2-40B4-BE49-F238E27FC236}">
                <a16:creationId xmlns:a16="http://schemas.microsoft.com/office/drawing/2014/main" id="{065AA3A6-73EE-6E1F-3A5D-001284993CF3}"/>
              </a:ext>
            </a:extLst>
          </p:cNvPr>
          <p:cNvSpPr txBox="1"/>
          <p:nvPr/>
        </p:nvSpPr>
        <p:spPr>
          <a:xfrm>
            <a:off x="6371852" y="4609223"/>
            <a:ext cx="1358805" cy="738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Apoio a educação básica </a:t>
            </a:r>
          </a:p>
        </p:txBody>
      </p:sp>
      <p:sp>
        <p:nvSpPr>
          <p:cNvPr id="11" name="Google Shape;423;p17">
            <a:extLst>
              <a:ext uri="{FF2B5EF4-FFF2-40B4-BE49-F238E27FC236}">
                <a16:creationId xmlns:a16="http://schemas.microsoft.com/office/drawing/2014/main" id="{D78E7B3E-9A7F-162B-845A-FEEE7FC54DF3}"/>
              </a:ext>
            </a:extLst>
          </p:cNvPr>
          <p:cNvSpPr txBox="1"/>
          <p:nvPr/>
        </p:nvSpPr>
        <p:spPr>
          <a:xfrm>
            <a:off x="8625622" y="4618298"/>
            <a:ext cx="1255104" cy="5231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sp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Relação com a comunidade </a:t>
            </a:r>
          </a:p>
        </p:txBody>
      </p:sp>
      <p:sp>
        <p:nvSpPr>
          <p:cNvPr id="14" name="CaixaDeTexto 17">
            <a:extLst>
              <a:ext uri="{FF2B5EF4-FFF2-40B4-BE49-F238E27FC236}">
                <a16:creationId xmlns:a16="http://schemas.microsoft.com/office/drawing/2014/main" id="{0B0BF409-4E38-7EA1-E0DA-79B18BDE7DAD}"/>
              </a:ext>
            </a:extLst>
          </p:cNvPr>
          <p:cNvSpPr txBox="1"/>
          <p:nvPr/>
        </p:nvSpPr>
        <p:spPr>
          <a:xfrm>
            <a:off x="920298" y="1608943"/>
            <a:ext cx="8082507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Para além das crianças e jovens beneficiários, é possível também observar os 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impactos da Gol de Letra nas comunidades como um todo.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>
              <a:solidFill>
                <a:srgbClr val="000000"/>
              </a:solidFill>
              <a:latin typeface="Calibri" panose="020F0502020204030204" pitchFamily="34" charset="0"/>
              <a:ea typeface="Calibri" pitchFamily="34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Os impactos são especialmente percebidos na parcela da comunidade que se relacionada com crianças e jovens participantes da Gol de Letra, como 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ea typeface="Calibri" pitchFamily="34"/>
                <a:cs typeface="Times New Roman" pitchFamily="18"/>
              </a:rPr>
              <a:t>familiares e vizinhos. </a:t>
            </a:r>
          </a:p>
        </p:txBody>
      </p:sp>
      <p:pic>
        <p:nvPicPr>
          <p:cNvPr id="16" name="Gráfico 19" descr="Pesos Desiguais com preenchimento sólido">
            <a:extLst>
              <a:ext uri="{FF2B5EF4-FFF2-40B4-BE49-F238E27FC236}">
                <a16:creationId xmlns:a16="http://schemas.microsoft.com/office/drawing/2014/main" id="{2432AC81-C545-E0F0-47CA-D69FDA287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91046" y="3792069"/>
            <a:ext cx="499483" cy="4994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aixaDeTexto 3">
            <a:extLst>
              <a:ext uri="{FF2B5EF4-FFF2-40B4-BE49-F238E27FC236}">
                <a16:creationId xmlns:a16="http://schemas.microsoft.com/office/drawing/2014/main" id="{A804463A-D1D3-344E-EA36-8105C986983E}"/>
              </a:ext>
            </a:extLst>
          </p:cNvPr>
          <p:cNvSpPr txBox="1"/>
          <p:nvPr/>
        </p:nvSpPr>
        <p:spPr>
          <a:xfrm>
            <a:off x="931591" y="1086005"/>
            <a:ext cx="474306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Impactos observados </a:t>
            </a: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i="1" cap="all" spc="-100">
                <a:latin typeface="Calibri Light" panose="020F0302020204030204" pitchFamily="34" charset="0"/>
                <a:cs typeface="Calibri Light" panose="020F0302020204030204" pitchFamily="34" charset="0"/>
              </a:rPr>
              <a:t>Comunidades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4983E-F8D2-0A94-B568-42D42161E898}"/>
              </a:ext>
            </a:extLst>
          </p:cNvPr>
          <p:cNvSpPr/>
          <p:nvPr/>
        </p:nvSpPr>
        <p:spPr>
          <a:xfrm>
            <a:off x="4331550" y="3623896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0" descr="Cuidado com preenchimento sólido">
            <a:extLst>
              <a:ext uri="{FF2B5EF4-FFF2-40B4-BE49-F238E27FC236}">
                <a16:creationId xmlns:a16="http://schemas.microsoft.com/office/drawing/2014/main" id="{5D950F62-F9C3-30DC-E34D-8DBF2CBE0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83502" y="3739396"/>
            <a:ext cx="543259" cy="5432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5C1B16-FEB4-11D5-02FA-D40F6776F732}"/>
              </a:ext>
            </a:extLst>
          </p:cNvPr>
          <p:cNvSpPr/>
          <p:nvPr/>
        </p:nvSpPr>
        <p:spPr>
          <a:xfrm>
            <a:off x="6617550" y="3623896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26" descr="Sala de aula com preenchimento sólido">
            <a:extLst>
              <a:ext uri="{FF2B5EF4-FFF2-40B4-BE49-F238E27FC236}">
                <a16:creationId xmlns:a16="http://schemas.microsoft.com/office/drawing/2014/main" id="{0F9DF3DB-8F98-3B49-5BD0-D56FC1AA8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90914" y="3800699"/>
            <a:ext cx="520683" cy="5206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B2AFD6F-D9B3-A21D-20EE-44B92E35F4C7}"/>
              </a:ext>
            </a:extLst>
          </p:cNvPr>
          <p:cNvSpPr/>
          <p:nvPr/>
        </p:nvSpPr>
        <p:spPr>
          <a:xfrm>
            <a:off x="8829592" y="3623896"/>
            <a:ext cx="847165" cy="84716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28" descr="Vizinhança com preenchimento sólido">
            <a:extLst>
              <a:ext uri="{FF2B5EF4-FFF2-40B4-BE49-F238E27FC236}">
                <a16:creationId xmlns:a16="http://schemas.microsoft.com/office/drawing/2014/main" id="{BBA9B5A0-A89F-2DDB-4F58-F8DD79CBA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05455" y="3777840"/>
            <a:ext cx="513712" cy="5137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85A773A7-B575-789F-76C6-EFBE07EE29F5}"/>
              </a:ext>
            </a:extLst>
          </p:cNvPr>
          <p:cNvSpPr txBox="1"/>
          <p:nvPr/>
        </p:nvSpPr>
        <p:spPr>
          <a:xfrm>
            <a:off x="7196798" y="1144100"/>
            <a:ext cx="3488554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Há uma intensão  de expandir o </a:t>
            </a:r>
            <a:r>
              <a:rPr lang="pt-BR" sz="2800" b="1" cap="all" spc="-100">
                <a:solidFill>
                  <a:srgbClr val="F2A11A"/>
                </a:solidFill>
                <a:latin typeface="Calibri" panose="020F0502020204030204" pitchFamily="34" charset="0"/>
              </a:rPr>
              <a:t>acesso à cultura e esporte para a comunidade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24CFEAFF-0F1C-5C50-FCD3-634A319BF256}"/>
              </a:ext>
            </a:extLst>
          </p:cNvPr>
          <p:cNvSpPr txBox="1"/>
          <p:nvPr/>
        </p:nvSpPr>
        <p:spPr>
          <a:xfrm>
            <a:off x="1831924" y="2820800"/>
            <a:ext cx="4597520" cy="2893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noção de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acesso ao lazer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por meio da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cultura e do esporte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é compartilhada por meio das a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ções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que são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realizadas fora do espaço da Gol de Letra, ou convidando pessoas de fora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 participarem.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As ações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relatadas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muitas vezes foram elaboradas e conduzidas pelos próprios participantes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trazendo também uma função pedagógica.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Essas ações são mais pontuais, possuindo mais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adesão entre familiares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dos participantes e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pessoas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que já estão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próximas da comunidade. </a:t>
            </a:r>
          </a:p>
        </p:txBody>
      </p:sp>
      <p:sp>
        <p:nvSpPr>
          <p:cNvPr id="10" name="CaixaDeTexto 5">
            <a:extLst>
              <a:ext uri="{FF2B5EF4-FFF2-40B4-BE49-F238E27FC236}">
                <a16:creationId xmlns:a16="http://schemas.microsoft.com/office/drawing/2014/main" id="{A95E0AAC-AA23-4D57-53FD-07279E97866B}"/>
              </a:ext>
            </a:extLst>
          </p:cNvPr>
          <p:cNvSpPr txBox="1"/>
          <p:nvPr/>
        </p:nvSpPr>
        <p:spPr>
          <a:xfrm>
            <a:off x="1862099" y="1569858"/>
            <a:ext cx="444903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Há um esforço para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levar os valores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trabalhados dentro da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Gol de Letra para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o restante da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comunidade.</a:t>
            </a: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D369F846-B401-DA1E-A815-2F19899383D4}"/>
              </a:ext>
            </a:extLst>
          </p:cNvPr>
          <p:cNvSpPr txBox="1"/>
          <p:nvPr/>
        </p:nvSpPr>
        <p:spPr>
          <a:xfrm>
            <a:off x="1792022" y="1144100"/>
            <a:ext cx="4772459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Direitos básicos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3">
            <a:extLst>
              <a:ext uri="{FF2B5EF4-FFF2-40B4-BE49-F238E27FC236}">
                <a16:creationId xmlns:a16="http://schemas.microsoft.com/office/drawing/2014/main" id="{F6755702-1760-96C3-EF9D-4DBFFBAC2F4D}"/>
              </a:ext>
            </a:extLst>
          </p:cNvPr>
          <p:cNvSpPr txBox="1"/>
          <p:nvPr/>
        </p:nvSpPr>
        <p:spPr>
          <a:xfrm>
            <a:off x="1792022" y="2570965"/>
            <a:ext cx="4772459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Direito ao lazer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9BCC8413-2CF9-CE40-CC42-073B27AAB4D9}"/>
              </a:ext>
            </a:extLst>
          </p:cNvPr>
          <p:cNvSpPr/>
          <p:nvPr/>
        </p:nvSpPr>
        <p:spPr>
          <a:xfrm>
            <a:off x="7294394" y="3429000"/>
            <a:ext cx="3436360" cy="142538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0FECBF-8136-638E-D8D0-938F4E0F838A}"/>
              </a:ext>
            </a:extLst>
          </p:cNvPr>
          <p:cNvSpPr/>
          <p:nvPr/>
        </p:nvSpPr>
        <p:spPr>
          <a:xfrm>
            <a:off x="6886511" y="3807164"/>
            <a:ext cx="822497" cy="691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22">
            <a:extLst>
              <a:ext uri="{FF2B5EF4-FFF2-40B4-BE49-F238E27FC236}">
                <a16:creationId xmlns:a16="http://schemas.microsoft.com/office/drawing/2014/main" id="{82FAF634-4D77-C2C7-AE77-2E179359B775}"/>
              </a:ext>
            </a:extLst>
          </p:cNvPr>
          <p:cNvSpPr txBox="1"/>
          <p:nvPr/>
        </p:nvSpPr>
        <p:spPr>
          <a:xfrm>
            <a:off x="7740372" y="3582827"/>
            <a:ext cx="2795399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“Foi uma semente que a </a:t>
            </a:r>
            <a:r>
              <a:rPr lang="pt-BR" sz="1600" err="1">
                <a:latin typeface="Calibri" panose="020F0502020204030204" pitchFamily="34" charset="0"/>
                <a:cs typeface="Times New Roman" pitchFamily="18"/>
              </a:rPr>
              <a:t>GdL</a:t>
            </a:r>
            <a:r>
              <a:rPr lang="pt-BR" sz="1600">
                <a:latin typeface="Calibri" panose="020F0502020204030204" pitchFamily="34" charset="0"/>
                <a:cs typeface="Times New Roman" pitchFamily="18"/>
              </a:rPr>
              <a:t> colocou em mim de querer continuar esse trabalho social.” </a:t>
            </a:r>
            <a:r>
              <a:rPr lang="pt-BR" sz="1600" b="1">
                <a:solidFill>
                  <a:srgbClr val="F2A11A"/>
                </a:solidFill>
                <a:latin typeface="Calibri" panose="020F0502020204030204" pitchFamily="34" charset="0"/>
                <a:cs typeface="Times New Roman" pitchFamily="18"/>
              </a:rPr>
              <a:t>(egresso)</a:t>
            </a:r>
            <a:endParaRPr lang="en-US" sz="1600" b="1">
              <a:solidFill>
                <a:srgbClr val="F2A11A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BC07DB5-7536-C0A0-E7A8-81F110C5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41" y="3840522"/>
            <a:ext cx="557306" cy="557306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C2D2F65-1D55-5A3C-DB33-9374EED8F021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832F928-7621-432B-7958-3EF901F1E4DE}"/>
              </a:ext>
            </a:extLst>
          </p:cNvPr>
          <p:cNvSpPr/>
          <p:nvPr/>
        </p:nvSpPr>
        <p:spPr>
          <a:xfrm>
            <a:off x="715957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Gráfico 2" descr="Ginasta: rotina de solo com preenchimento sólido">
            <a:extLst>
              <a:ext uri="{FF2B5EF4-FFF2-40B4-BE49-F238E27FC236}">
                <a16:creationId xmlns:a16="http://schemas.microsoft.com/office/drawing/2014/main" id="{26188D62-0EC5-D9FF-E433-3B0C3D0C2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394" y="1823608"/>
            <a:ext cx="582619" cy="5826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17">
            <a:extLst>
              <a:ext uri="{FF2B5EF4-FFF2-40B4-BE49-F238E27FC236}">
                <a16:creationId xmlns:a16="http://schemas.microsoft.com/office/drawing/2014/main" id="{3370154D-48A5-C31A-9006-F1C7C442612E}"/>
              </a:ext>
            </a:extLst>
          </p:cNvPr>
          <p:cNvSpPr txBox="1"/>
          <p:nvPr/>
        </p:nvSpPr>
        <p:spPr>
          <a:xfrm>
            <a:off x="2021344" y="1163691"/>
            <a:ext cx="4123959" cy="3693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26% </a:t>
            </a:r>
            <a:r>
              <a:rPr lang="pt-BR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DOS </a:t>
            </a:r>
            <a:r>
              <a:rPr lang="pt-BR">
                <a:latin typeface="Calibri" panose="020F0502020204030204" pitchFamily="34" charset="0"/>
              </a:rPr>
              <a:t>PARTICIPANTES DOS PROJETOS DE CRIANÇAS </a:t>
            </a:r>
            <a:r>
              <a:rPr lang="pt-BR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E ADOLESCENTES </a:t>
            </a:r>
            <a:r>
              <a:rPr lang="pt-BR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AJUDAM A DESENVOLVER E ORGANIZAR EVENTOS E ATIVIDADES </a:t>
            </a:r>
            <a:r>
              <a:rPr lang="pt-BR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COM FOCO EM EDUCAÇÃO, ESPORTE E ARTE NA COMUNIDADE.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82% </a:t>
            </a:r>
            <a:r>
              <a:rPr lang="pt-BR" cap="all">
                <a:latin typeface="Calibri" panose="020F0502020204030204" pitchFamily="34" charset="0"/>
              </a:rPr>
              <a:t>do total de participantes aponta que a fundação </a:t>
            </a:r>
            <a:r>
              <a:rPr lang="pt-BR" b="1" cap="all">
                <a:solidFill>
                  <a:srgbClr val="EE9306"/>
                </a:solidFill>
                <a:latin typeface="Calibri" panose="020F0502020204030204" pitchFamily="34" charset="0"/>
              </a:rPr>
              <a:t>impactou muito no incentivo de práticas esportivas e culturais</a:t>
            </a:r>
            <a:r>
              <a:rPr lang="pt-BR" cap="all">
                <a:latin typeface="Calibri" panose="020F0502020204030204" pitchFamily="34" charset="0"/>
              </a:rPr>
              <a:t> no dia a dia.  </a:t>
            </a: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2A3A62A3-7332-A3B0-2EBC-8EF7B3280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46882"/>
              </p:ext>
            </p:extLst>
          </p:nvPr>
        </p:nvGraphicFramePr>
        <p:xfrm>
          <a:off x="6636757" y="1163691"/>
          <a:ext cx="4686849" cy="398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3">
            <a:extLst>
              <a:ext uri="{FF2B5EF4-FFF2-40B4-BE49-F238E27FC236}">
                <a16:creationId xmlns:a16="http://schemas.microsoft.com/office/drawing/2014/main" id="{A8E608A7-444D-1664-5E88-40F1E3FEA4E4}"/>
              </a:ext>
            </a:extLst>
          </p:cNvPr>
          <p:cNvSpPr txBox="1"/>
          <p:nvPr/>
        </p:nvSpPr>
        <p:spPr>
          <a:xfrm>
            <a:off x="2021345" y="5423804"/>
            <a:ext cx="4074666" cy="1061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36.Você ajuda a desenvolver e organizar eventos ou atividades relacionados com educação, esporte e arte na sua comunidade?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187 – Projetos do eixo “Crianças e Adolescentes”)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P50: Indique se você acha que os projetos da 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conseguiram impactar você ou sua comunidade para: Incentivar a prática de atividades e eventos esportivos e culturais no dia a dia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423 – todos os participantes)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8" name="Chave Direita 2">
            <a:extLst>
              <a:ext uri="{FF2B5EF4-FFF2-40B4-BE49-F238E27FC236}">
                <a16:creationId xmlns:a16="http://schemas.microsoft.com/office/drawing/2014/main" id="{F2DBB55F-1EB9-E192-65FC-AB00D59040FB}"/>
              </a:ext>
            </a:extLst>
          </p:cNvPr>
          <p:cNvSpPr/>
          <p:nvPr/>
        </p:nvSpPr>
        <p:spPr>
          <a:xfrm rot="16200004">
            <a:off x="7402463" y="2086202"/>
            <a:ext cx="371475" cy="988359"/>
          </a:xfrm>
          <a:custGeom>
            <a:avLst>
              <a:gd name="f12" fmla="val 8333"/>
              <a:gd name="f13" fmla="val 4546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546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F2A11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9D699A04-8197-6C35-79AE-BEB25BEF2C5B}"/>
              </a:ext>
            </a:extLst>
          </p:cNvPr>
          <p:cNvSpPr txBox="1"/>
          <p:nvPr/>
        </p:nvSpPr>
        <p:spPr>
          <a:xfrm>
            <a:off x="7234914" y="2025313"/>
            <a:ext cx="59536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2A11A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82% </a:t>
            </a:r>
            <a:endParaRPr lang="en-US" b="1">
              <a:solidFill>
                <a:srgbClr val="F2A11A"/>
              </a:solidFill>
              <a:latin typeface="Calibri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0ADEC79-06AA-2734-8BC9-30BD1564ACA5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38A7C92-6A8A-5C83-96A6-E20B0581D12B}"/>
              </a:ext>
            </a:extLst>
          </p:cNvPr>
          <p:cNvSpPr/>
          <p:nvPr/>
        </p:nvSpPr>
        <p:spPr>
          <a:xfrm>
            <a:off x="715957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2" descr="Ginasta: rotina de solo com preenchimento sólido">
            <a:extLst>
              <a:ext uri="{FF2B5EF4-FFF2-40B4-BE49-F238E27FC236}">
                <a16:creationId xmlns:a16="http://schemas.microsoft.com/office/drawing/2014/main" id="{48E0CE0F-DC21-A51D-3046-1A70020F7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394" y="1823608"/>
            <a:ext cx="582619" cy="5826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3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F33FC4D-D9D2-6CA0-50C6-BBE619A7AA70}"/>
              </a:ext>
            </a:extLst>
          </p:cNvPr>
          <p:cNvCxnSpPr>
            <a:cxnSpLocks/>
          </p:cNvCxnSpPr>
          <p:nvPr/>
        </p:nvCxnSpPr>
        <p:spPr>
          <a:xfrm>
            <a:off x="2356492" y="0"/>
            <a:ext cx="0" cy="69386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A4E0F-9B33-9565-DDFA-8CB5AB22DCC3}"/>
              </a:ext>
            </a:extLst>
          </p:cNvPr>
          <p:cNvSpPr/>
          <p:nvPr/>
        </p:nvSpPr>
        <p:spPr>
          <a:xfrm>
            <a:off x="1911997" y="2691787"/>
            <a:ext cx="965673" cy="988686"/>
          </a:xfrm>
          <a:prstGeom prst="ellipse">
            <a:avLst/>
          </a:prstGeom>
          <a:solidFill>
            <a:srgbClr val="EE93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C22B29-802E-09EC-CC48-CCF8141A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22" y="2727105"/>
            <a:ext cx="973540" cy="9735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F79E390-4D5F-BF4E-A7BA-39E20A51C376}"/>
              </a:ext>
            </a:extLst>
          </p:cNvPr>
          <p:cNvSpPr txBox="1"/>
          <p:nvPr/>
        </p:nvSpPr>
        <p:spPr>
          <a:xfrm>
            <a:off x="3092726" y="1614373"/>
            <a:ext cx="7187276" cy="38933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cap="all">
                <a:solidFill>
                  <a:srgbClr val="FFFFFF"/>
                </a:solidFill>
                <a:latin typeface="Calibri" panose="020F0502020204030204" pitchFamily="34" charset="0"/>
              </a:rPr>
              <a:t>“Um dia a gente estava conversando, eu e mais três amigos, (...) e gerou essa discussão de quem já tinha ido no cinema uma vez na vida, quem nunca tinha ido e isso virou uma pauta do nosso café.”</a:t>
            </a:r>
          </a:p>
          <a:p>
            <a:pPr algn="just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b="1" cap="all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just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cap="all">
                <a:solidFill>
                  <a:srgbClr val="FFFFFF"/>
                </a:solidFill>
                <a:latin typeface="Calibri" panose="020F0502020204030204" pitchFamily="34" charset="0"/>
              </a:rPr>
              <a:t>Fizeram uma pesquisa pelo bairro, de cem famílias </a:t>
            </a:r>
            <a:r>
              <a:rPr lang="pt-BR" sz="1900" b="1" cap="all">
                <a:solidFill>
                  <a:srgbClr val="223E4F"/>
                </a:solidFill>
                <a:latin typeface="Calibri" panose="020F0502020204030204" pitchFamily="34" charset="0"/>
              </a:rPr>
              <a:t>mais de oitenta nunca tinha ido ao cinema</a:t>
            </a:r>
            <a:r>
              <a:rPr lang="pt-BR" sz="1900" b="1" cap="all">
                <a:solidFill>
                  <a:srgbClr val="FFFFFF"/>
                </a:solidFill>
                <a:latin typeface="Calibri" panose="020F0502020204030204" pitchFamily="34" charset="0"/>
              </a:rPr>
              <a:t>. A partir disso os jovens do curso de comunicação audiovisual </a:t>
            </a:r>
            <a:r>
              <a:rPr lang="pt-BR" sz="1900" b="1" cap="all">
                <a:solidFill>
                  <a:srgbClr val="223E4F"/>
                </a:solidFill>
                <a:latin typeface="Calibri" panose="020F0502020204030204" pitchFamily="34" charset="0"/>
              </a:rPr>
              <a:t>criaram o projeto Cine na Vila. </a:t>
            </a:r>
          </a:p>
          <a:p>
            <a:pPr algn="just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b="1" cap="all">
              <a:solidFill>
                <a:srgbClr val="223E4F"/>
              </a:solidFill>
              <a:latin typeface="Calibri" panose="020F0502020204030204" pitchFamily="34" charset="0"/>
            </a:endParaRPr>
          </a:p>
          <a:p>
            <a:pPr algn="just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cap="all">
                <a:solidFill>
                  <a:srgbClr val="FFFFFF"/>
                </a:solidFill>
                <a:latin typeface="Calibri" panose="020F0502020204030204" pitchFamily="34" charset="0"/>
              </a:rPr>
              <a:t>“A gente fazia parcerias com comércios da região. Então, tinha um bar a gente pedia pra fazer as sessões de </a:t>
            </a:r>
            <a:r>
              <a:rPr lang="pt-BR" sz="1900" b="1" cap="all" err="1">
                <a:solidFill>
                  <a:srgbClr val="FFFFFF"/>
                </a:solidFill>
                <a:latin typeface="Calibri" panose="020F0502020204030204" pitchFamily="34" charset="0"/>
              </a:rPr>
              <a:t>filmeS</a:t>
            </a:r>
            <a:r>
              <a:rPr lang="pt-BR" sz="1900" b="1" cap="all">
                <a:solidFill>
                  <a:srgbClr val="FFFFFF"/>
                </a:solidFill>
                <a:latin typeface="Calibri" panose="020F0502020204030204" pitchFamily="34" charset="0"/>
              </a:rPr>
              <a:t> lá nos fim de semana e a comunidade participava”. 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0B776C33-43F9-E160-F5B8-692F45242266}"/>
              </a:ext>
            </a:extLst>
          </p:cNvPr>
          <p:cNvSpPr txBox="1"/>
          <p:nvPr/>
        </p:nvSpPr>
        <p:spPr>
          <a:xfrm>
            <a:off x="3092726" y="5507747"/>
            <a:ext cx="207094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cap="all">
                <a:solidFill>
                  <a:srgbClr val="223E4F"/>
                </a:solidFill>
                <a:latin typeface="Calibri" panose="020F0502020204030204" pitchFamily="34" charset="0"/>
              </a:rPr>
              <a:t>Egresso,  São Paulo </a:t>
            </a:r>
            <a:endParaRPr lang="en-US" sz="1400" b="1" cap="all">
              <a:solidFill>
                <a:srgbClr val="223E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30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3;p17">
            <a:extLst>
              <a:ext uri="{FF2B5EF4-FFF2-40B4-BE49-F238E27FC236}">
                <a16:creationId xmlns:a16="http://schemas.microsoft.com/office/drawing/2014/main" id="{C6A9819E-CE9E-388C-9E69-B3567D51FF27}"/>
              </a:ext>
            </a:extLst>
          </p:cNvPr>
          <p:cNvSpPr txBox="1"/>
          <p:nvPr/>
        </p:nvSpPr>
        <p:spPr>
          <a:xfrm>
            <a:off x="1827143" y="1569858"/>
            <a:ext cx="1501001" cy="400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Cidadania </a:t>
            </a: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E03D4327-B96A-4ACA-B031-D1ACEBFFCD5A}"/>
              </a:ext>
            </a:extLst>
          </p:cNvPr>
          <p:cNvSpPr txBox="1"/>
          <p:nvPr/>
        </p:nvSpPr>
        <p:spPr>
          <a:xfrm>
            <a:off x="1827143" y="2010114"/>
            <a:ext cx="389178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Noções relacionadas 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compreensão de direitos básicos e cidadania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também buscam ser compartilhadas com a comunidade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para além dos muros da Gol de Letra </a:t>
            </a:r>
          </a:p>
        </p:txBody>
      </p:sp>
      <p:graphicFrame>
        <p:nvGraphicFramePr>
          <p:cNvPr id="8" name="Gráfico 1">
            <a:extLst>
              <a:ext uri="{FF2B5EF4-FFF2-40B4-BE49-F238E27FC236}">
                <a16:creationId xmlns:a16="http://schemas.microsoft.com/office/drawing/2014/main" id="{B8F31A92-4144-D718-C1C8-4A04B1A8B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904954"/>
              </p:ext>
            </p:extLst>
          </p:nvPr>
        </p:nvGraphicFramePr>
        <p:xfrm>
          <a:off x="6264500" y="1282044"/>
          <a:ext cx="5168225" cy="408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4">
            <a:extLst>
              <a:ext uri="{FF2B5EF4-FFF2-40B4-BE49-F238E27FC236}">
                <a16:creationId xmlns:a16="http://schemas.microsoft.com/office/drawing/2014/main" id="{32C2E48A-2CB9-D67B-0E55-4B5A09C716EB}"/>
              </a:ext>
            </a:extLst>
          </p:cNvPr>
          <p:cNvSpPr txBox="1"/>
          <p:nvPr/>
        </p:nvSpPr>
        <p:spPr>
          <a:xfrm>
            <a:off x="1875865" y="5713900"/>
            <a:ext cx="4054285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P50: Indique se você acha que os projetos da 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GdL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conseguiram impactar você ou sua comunidade para: Conscientizar a comunidade sobre direitos básicos do cidadão e aumentar o acesso a esses direitos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423 – todos os participantes)</a:t>
            </a: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id="{FFBE32CF-D6E0-C393-A9C0-58963B8BD06A}"/>
              </a:ext>
            </a:extLst>
          </p:cNvPr>
          <p:cNvSpPr txBox="1"/>
          <p:nvPr/>
        </p:nvSpPr>
        <p:spPr>
          <a:xfrm>
            <a:off x="1875865" y="3267883"/>
            <a:ext cx="3674597" cy="1877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76%</a:t>
            </a:r>
            <a:r>
              <a:rPr lang="pt-BR" sz="16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 </a:t>
            </a:r>
            <a:r>
              <a:rPr lang="pt-BR" sz="1600" b="1" cap="all">
                <a:latin typeface="Calibri" panose="020F0502020204030204" pitchFamily="34" charset="0"/>
              </a:rPr>
              <a:t>do total de participantes aponta que a fundação impactou muito na </a:t>
            </a:r>
            <a:r>
              <a:rPr lang="pt-BR" sz="1600" b="1" cap="all">
                <a:solidFill>
                  <a:srgbClr val="EE9306"/>
                </a:solidFill>
                <a:latin typeface="Calibri" panose="020F0502020204030204" pitchFamily="34" charset="0"/>
              </a:rPr>
              <a:t>conscientização da comunidade sobre direitos básicos </a:t>
            </a:r>
            <a:r>
              <a:rPr lang="pt-BR" sz="1600" b="1" cap="all">
                <a:latin typeface="Calibri" panose="020F0502020204030204" pitchFamily="34" charset="0"/>
              </a:rPr>
              <a:t>do cidadão e no aumento ao acesso a eles.</a:t>
            </a:r>
            <a:endParaRPr lang="pt-BR" sz="2000" b="1" cap="all">
              <a:latin typeface="Calibri" panose="020F0502020204030204" pitchFamily="34" charset="0"/>
            </a:endParaRPr>
          </a:p>
        </p:txBody>
      </p:sp>
      <p:sp>
        <p:nvSpPr>
          <p:cNvPr id="11" name="Retângulo: Cantos Arredondados 16">
            <a:extLst>
              <a:ext uri="{FF2B5EF4-FFF2-40B4-BE49-F238E27FC236}">
                <a16:creationId xmlns:a16="http://schemas.microsoft.com/office/drawing/2014/main" id="{911EED50-3FEB-E815-5B4C-5837A4AFCD4C}"/>
              </a:ext>
            </a:extLst>
          </p:cNvPr>
          <p:cNvSpPr/>
          <p:nvPr/>
        </p:nvSpPr>
        <p:spPr>
          <a:xfrm>
            <a:off x="6410227" y="2403839"/>
            <a:ext cx="2073895" cy="83898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EE9306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>
              <a:solidFill>
                <a:srgbClr val="7F6600"/>
              </a:solidFill>
              <a:latin typeface="Calibri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F7BB0BA-6075-15C0-8745-FA3F8A86F52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A7D7652-60C1-96CF-E22B-BD44E8FB24FD}"/>
              </a:ext>
            </a:extLst>
          </p:cNvPr>
          <p:cNvSpPr/>
          <p:nvPr/>
        </p:nvSpPr>
        <p:spPr>
          <a:xfrm>
            <a:off x="715957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9" descr="Grupo com preenchimento sólido">
            <a:extLst>
              <a:ext uri="{FF2B5EF4-FFF2-40B4-BE49-F238E27FC236}">
                <a16:creationId xmlns:a16="http://schemas.microsoft.com/office/drawing/2014/main" id="{D68ED977-1EF3-5A70-8BBE-032CB84A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5565" y="1861002"/>
            <a:ext cx="507831" cy="5078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947AEB04-4C84-244E-441E-687285D0C315}"/>
              </a:ext>
            </a:extLst>
          </p:cNvPr>
          <p:cNvSpPr txBox="1"/>
          <p:nvPr/>
        </p:nvSpPr>
        <p:spPr>
          <a:xfrm>
            <a:off x="1792022" y="1144100"/>
            <a:ext cx="4772459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Direitos básicos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17">
            <a:extLst>
              <a:ext uri="{FF2B5EF4-FFF2-40B4-BE49-F238E27FC236}">
                <a16:creationId xmlns:a16="http://schemas.microsoft.com/office/drawing/2014/main" id="{B14A0646-9771-67AA-39B7-80CBFA8C505F}"/>
              </a:ext>
            </a:extLst>
          </p:cNvPr>
          <p:cNvSpPr txBox="1"/>
          <p:nvPr/>
        </p:nvSpPr>
        <p:spPr>
          <a:xfrm>
            <a:off x="1875865" y="3052512"/>
            <a:ext cx="3417298" cy="17850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>
              <a:solidFill>
                <a:srgbClr val="EE9306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34%</a:t>
            </a:r>
            <a:r>
              <a:rPr lang="pt-BR" sz="32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</a:t>
            </a:r>
            <a:r>
              <a:rPr lang="pt-BR" b="1" cap="all">
                <a:latin typeface="Calibri" panose="020F0502020204030204" pitchFamily="34" charset="0"/>
              </a:rPr>
              <a:t>dos participantes dos projetos de comunidade  </a:t>
            </a:r>
            <a:r>
              <a:rPr lang="pt-BR" b="1" cap="all">
                <a:solidFill>
                  <a:srgbClr val="EE9306"/>
                </a:solidFill>
                <a:latin typeface="Calibri" panose="020F0502020204030204" pitchFamily="34" charset="0"/>
              </a:rPr>
              <a:t>AJUDA VIZINHOS E CONHECIDOS </a:t>
            </a:r>
            <a:r>
              <a:rPr lang="pt-BR" b="1" cap="all">
                <a:latin typeface="Calibri" panose="020F0502020204030204" pitchFamily="34" charset="0"/>
              </a:rPr>
              <a:t>QUANDO NECESSÁRIO.</a:t>
            </a:r>
            <a:endParaRPr lang="pt-BR" sz="2400" b="1" cap="all">
              <a:latin typeface="Calibri" panose="020F0502020204030204" pitchFamily="34" charset="0"/>
            </a:endParaRP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B678D6D0-F7F8-809B-84EC-BDAC8FFC0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29715"/>
              </p:ext>
            </p:extLst>
          </p:nvPr>
        </p:nvGraphicFramePr>
        <p:xfrm>
          <a:off x="6009323" y="2528442"/>
          <a:ext cx="5587883" cy="272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3">
            <a:extLst>
              <a:ext uri="{FF2B5EF4-FFF2-40B4-BE49-F238E27FC236}">
                <a16:creationId xmlns:a16="http://schemas.microsoft.com/office/drawing/2014/main" id="{ECC53D2B-2C1D-0E58-7903-5C85D2049274}"/>
              </a:ext>
            </a:extLst>
          </p:cNvPr>
          <p:cNvSpPr txBox="1"/>
          <p:nvPr/>
        </p:nvSpPr>
        <p:spPr>
          <a:xfrm>
            <a:off x="1875865" y="5400918"/>
            <a:ext cx="4948509" cy="1061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44.Você se considera capaz para ajudar seus vizinhos ou conhecidos da comunidade com dúvidas sobre direitos básicos e de participação cidadã (como o direito e formas de acesso a serviços públicos, de assistência social e documentação), se necessário?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126 – Projetos do eixo “Comunidades”)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7C7C7C"/>
                </a:solidFill>
                <a:latin typeface="Calibri"/>
              </a:rPr>
              <a:t>45.Você ajuda seus vizinhos ou conhecidos da comunidade com dúvidas sobre direitos básicos e de participação cidadã (como o direito e formas de acesso a serviços públicos, de assistência social e documentação), quando necessário? (</a:t>
            </a:r>
            <a:r>
              <a:rPr lang="pt-BR" sz="9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900">
                <a:solidFill>
                  <a:srgbClr val="7C7C7C"/>
                </a:solidFill>
                <a:latin typeface="Calibri"/>
              </a:rPr>
              <a:t> = 126 – Projetos do eixo “Comunidades”)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7C7C7C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1960FD-0479-4039-B6C3-BF7CBCE2CCCF}"/>
              </a:ext>
            </a:extLst>
          </p:cNvPr>
          <p:cNvSpPr txBox="1"/>
          <p:nvPr/>
        </p:nvSpPr>
        <p:spPr>
          <a:xfrm>
            <a:off x="1827144" y="1955083"/>
            <a:ext cx="3466019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Noções relacionadas 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compreensão de direitos básicos e cidadania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também buscam ser compartilhadas com a comunidade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para além dos muros da Gol de Letra.</a:t>
            </a:r>
          </a:p>
        </p:txBody>
      </p:sp>
      <p:sp>
        <p:nvSpPr>
          <p:cNvPr id="11" name="Google Shape;423;p17">
            <a:extLst>
              <a:ext uri="{FF2B5EF4-FFF2-40B4-BE49-F238E27FC236}">
                <a16:creationId xmlns:a16="http://schemas.microsoft.com/office/drawing/2014/main" id="{F0BC26EB-6120-B4E2-659B-8934F77C0164}"/>
              </a:ext>
            </a:extLst>
          </p:cNvPr>
          <p:cNvSpPr txBox="1"/>
          <p:nvPr/>
        </p:nvSpPr>
        <p:spPr>
          <a:xfrm>
            <a:off x="6268827" y="937691"/>
            <a:ext cx="4641657" cy="1846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48%</a:t>
            </a:r>
            <a:r>
              <a:rPr lang="pt-BR" sz="20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 </a:t>
            </a:r>
            <a:r>
              <a:rPr lang="pt-BR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DOS PARTICIPANTES DOS PROJETOS DE COMUNIDADES SE SENTEM </a:t>
            </a:r>
            <a:r>
              <a:rPr lang="pt-BR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CAPAZES PARA AUXILIAR QUANTO</a:t>
            </a:r>
            <a:r>
              <a:rPr lang="pt-BR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</a:t>
            </a:r>
            <a:r>
              <a:rPr lang="pt-BR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À QUESTÕES DE </a:t>
            </a:r>
            <a:r>
              <a:rPr lang="pt-BR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CIDADANIA E DIREITOS BÁSICOS.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>
              <a:solidFill>
                <a:srgbClr val="7F6600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12" name="Chave Direita 12">
            <a:extLst>
              <a:ext uri="{FF2B5EF4-FFF2-40B4-BE49-F238E27FC236}">
                <a16:creationId xmlns:a16="http://schemas.microsoft.com/office/drawing/2014/main" id="{953852C5-F431-490F-E1FC-B4BA92067995}"/>
              </a:ext>
            </a:extLst>
          </p:cNvPr>
          <p:cNvSpPr/>
          <p:nvPr/>
        </p:nvSpPr>
        <p:spPr>
          <a:xfrm rot="16200004">
            <a:off x="7017062" y="3024223"/>
            <a:ext cx="277463" cy="1106573"/>
          </a:xfrm>
          <a:custGeom>
            <a:avLst>
              <a:gd name="f12" fmla="val 8333"/>
              <a:gd name="f13" fmla="val 1427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14273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EE930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3" name="Conector: Angulado 15">
            <a:extLst>
              <a:ext uri="{FF2B5EF4-FFF2-40B4-BE49-F238E27FC236}">
                <a16:creationId xmlns:a16="http://schemas.microsoft.com/office/drawing/2014/main" id="{8C32FBDD-4EF2-C92A-FE28-E9796FCBD8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8721" y="3438777"/>
            <a:ext cx="1281532" cy="461070"/>
          </a:xfrm>
          <a:prstGeom prst="bentConnector3">
            <a:avLst/>
          </a:prstGeom>
          <a:noFill/>
          <a:ln w="19046" cap="flat">
            <a:solidFill>
              <a:srgbClr val="EE9306"/>
            </a:solidFill>
            <a:prstDash val="solid"/>
            <a:miter/>
            <a:tailEnd type="arrow"/>
          </a:ln>
        </p:spPr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B10CEE0-F98B-E1C7-204A-33B2D6EFE29E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A7324F-A0CE-9214-498B-169E61860694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9" descr="Grupo com preenchimento sólido">
            <a:extLst>
              <a:ext uri="{FF2B5EF4-FFF2-40B4-BE49-F238E27FC236}">
                <a16:creationId xmlns:a16="http://schemas.microsoft.com/office/drawing/2014/main" id="{98ED0210-8114-5CBB-2747-15C156449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5566" y="1861002"/>
            <a:ext cx="507831" cy="5078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Google Shape;423;p17">
            <a:extLst>
              <a:ext uri="{FF2B5EF4-FFF2-40B4-BE49-F238E27FC236}">
                <a16:creationId xmlns:a16="http://schemas.microsoft.com/office/drawing/2014/main" id="{C2BBDA2B-64ED-ED93-66A9-3A310DF1BB04}"/>
              </a:ext>
            </a:extLst>
          </p:cNvPr>
          <p:cNvSpPr txBox="1"/>
          <p:nvPr/>
        </p:nvSpPr>
        <p:spPr>
          <a:xfrm>
            <a:off x="1827144" y="1467250"/>
            <a:ext cx="1501001" cy="400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Cidadania </a:t>
            </a:r>
          </a:p>
        </p:txBody>
      </p:sp>
      <p:sp>
        <p:nvSpPr>
          <p:cNvPr id="18" name="CaixaDeTexto 3">
            <a:extLst>
              <a:ext uri="{FF2B5EF4-FFF2-40B4-BE49-F238E27FC236}">
                <a16:creationId xmlns:a16="http://schemas.microsoft.com/office/drawing/2014/main" id="{AF1E2B3C-78A4-6EE1-34FE-51E0B0FE23A5}"/>
              </a:ext>
            </a:extLst>
          </p:cNvPr>
          <p:cNvSpPr txBox="1"/>
          <p:nvPr/>
        </p:nvSpPr>
        <p:spPr>
          <a:xfrm>
            <a:off x="1832368" y="1119541"/>
            <a:ext cx="2853936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Direitos básicos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00FB054A-3F3C-73F7-D74B-99362F59E40D}"/>
              </a:ext>
            </a:extLst>
          </p:cNvPr>
          <p:cNvSpPr txBox="1"/>
          <p:nvPr/>
        </p:nvSpPr>
        <p:spPr>
          <a:xfrm>
            <a:off x="6941074" y="1705922"/>
            <a:ext cx="4431575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cap="all" spc="-100">
                <a:latin typeface="Calibri" panose="020F0502020204030204" pitchFamily="34" charset="0"/>
              </a:rPr>
              <a:t>Ações relacionadas a </a:t>
            </a:r>
            <a:r>
              <a:rPr lang="pt-BR" sz="28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assistência social são porta de entrada da Gol de Letra</a:t>
            </a:r>
            <a:r>
              <a:rPr lang="pt-BR" sz="2800" b="1" cap="all" spc="-100">
                <a:latin typeface="Calibri" panose="020F0502020204030204" pitchFamily="34" charset="0"/>
              </a:rPr>
              <a:t> para membros </a:t>
            </a:r>
            <a:r>
              <a:rPr lang="pt-BR" sz="2800" b="1" cap="all" spc="-100" err="1">
                <a:latin typeface="Calibri" panose="020F0502020204030204" pitchFamily="34" charset="0"/>
              </a:rPr>
              <a:t>daS</a:t>
            </a:r>
            <a:r>
              <a:rPr lang="pt-BR" sz="2800" b="1" cap="all" spc="-100">
                <a:latin typeface="Calibri" panose="020F0502020204030204" pitchFamily="34" charset="0"/>
              </a:rPr>
              <a:t> comunidades, QUE antes NÃO ERAM beneficiários 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924DA5DE-CE5C-2B83-192B-22A7C68989AF}"/>
              </a:ext>
            </a:extLst>
          </p:cNvPr>
          <p:cNvSpPr txBox="1"/>
          <p:nvPr/>
        </p:nvSpPr>
        <p:spPr>
          <a:xfrm>
            <a:off x="1892227" y="1843977"/>
            <a:ext cx="4316325" cy="34932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As ações de assistência social promovidas pela </a:t>
            </a:r>
            <a:r>
              <a:rPr lang="pt-BR" sz="17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Gol de Letra são frequentemente lembradas por membros da comunidade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entrevistados, tais quais: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</a:t>
            </a:r>
            <a:r>
              <a:rPr lang="pt-BR" sz="1700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 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Facilitação na emissão de documentação;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</a:t>
            </a:r>
            <a:r>
              <a:rPr lang="pt-BR" sz="1700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 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Cadastros relacionados ao CRAS;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</a:t>
            </a:r>
            <a:r>
              <a:rPr lang="pt-BR" sz="1700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 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Distribuição de cestas básicas.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7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Ainda que pontuais, essas ações parecem </a:t>
            </a:r>
            <a:r>
              <a:rPr lang="pt-BR" sz="17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atingir a comunidade de uma forma mais geral, indo além das pessoas que já possuem uma relação com a Fundação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como participantes, </a:t>
            </a:r>
            <a:r>
              <a:rPr lang="pt-BR" sz="1700" err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ex</a:t>
            </a:r>
            <a:r>
              <a:rPr lang="pt-BR" sz="17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participantes e parentes.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597287-EE8F-2606-B23C-2624D1FC4F7F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9E20D03-AAC2-B846-B907-358392492E19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1" descr="Cuidado com preenchimento sólido">
            <a:extLst>
              <a:ext uri="{FF2B5EF4-FFF2-40B4-BE49-F238E27FC236}">
                <a16:creationId xmlns:a16="http://schemas.microsoft.com/office/drawing/2014/main" id="{66B86FA5-B2DF-113A-70CC-30CD72E9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440" y="1843112"/>
            <a:ext cx="510123" cy="5101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aixaDeTexto 3">
            <a:extLst>
              <a:ext uri="{FF2B5EF4-FFF2-40B4-BE49-F238E27FC236}">
                <a16:creationId xmlns:a16="http://schemas.microsoft.com/office/drawing/2014/main" id="{9C9F3A12-C8C5-D817-E4F3-165EEFD00182}"/>
              </a:ext>
            </a:extLst>
          </p:cNvPr>
          <p:cNvSpPr txBox="1"/>
          <p:nvPr/>
        </p:nvSpPr>
        <p:spPr>
          <a:xfrm>
            <a:off x="1792024" y="1343573"/>
            <a:ext cx="2853936" cy="42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5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Assistência social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17">
            <a:extLst>
              <a:ext uri="{FF2B5EF4-FFF2-40B4-BE49-F238E27FC236}">
                <a16:creationId xmlns:a16="http://schemas.microsoft.com/office/drawing/2014/main" id="{4DDA7791-46A6-68A6-CA6C-47D5090732A5}"/>
              </a:ext>
            </a:extLst>
          </p:cNvPr>
          <p:cNvSpPr txBox="1"/>
          <p:nvPr/>
        </p:nvSpPr>
        <p:spPr>
          <a:xfrm>
            <a:off x="1906641" y="1394201"/>
            <a:ext cx="3465447" cy="358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27%</a:t>
            </a:r>
            <a:r>
              <a:rPr lang="pt-BR" sz="28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DOS PARTICIPANTES DOS PROJETOS DE COMUNIDADES </a:t>
            </a:r>
            <a:r>
              <a:rPr lang="pt-BR" sz="2400" b="1">
                <a:solidFill>
                  <a:srgbClr val="EE9306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PASSARAM A ACESSAR MAIS BENEFÍCIOS </a:t>
            </a:r>
            <a:r>
              <a:rPr lang="pt-BR" sz="2400">
                <a:latin typeface="Calibri" panose="020F0502020204030204" pitchFamily="34" charset="0"/>
                <a:ea typeface="Corbel"/>
                <a:cs typeface="Calibri" panose="020F0502020204030204" pitchFamily="34" charset="0"/>
              </a:rPr>
              <a:t>DEPOIS DE PASSAR PELOS PROJETOS DA FUNDAÇÃO.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100">
              <a:solidFill>
                <a:srgbClr val="EE9306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4B6FE012-7A6A-CAC6-BBF7-28E0614BE99C}"/>
              </a:ext>
            </a:extLst>
          </p:cNvPr>
          <p:cNvSpPr txBox="1"/>
          <p:nvPr/>
        </p:nvSpPr>
        <p:spPr>
          <a:xfrm>
            <a:off x="1906641" y="5924177"/>
            <a:ext cx="4010062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C7C7C"/>
                </a:solidFill>
                <a:latin typeface="Calibri"/>
              </a:rPr>
              <a:t>P40. Sobre a frequência que você acessa benefícios de assistência social: (</a:t>
            </a:r>
            <a:r>
              <a:rPr lang="pt-BR" sz="1000" err="1">
                <a:solidFill>
                  <a:srgbClr val="7C7C7C"/>
                </a:solidFill>
                <a:latin typeface="Calibri"/>
              </a:rPr>
              <a:t>n</a:t>
            </a:r>
            <a:r>
              <a:rPr lang="pt-BR" sz="1000">
                <a:solidFill>
                  <a:srgbClr val="7C7C7C"/>
                </a:solidFill>
                <a:latin typeface="Calibri"/>
              </a:rPr>
              <a:t> = 48 – Projetos do eixo “Comunidade”)</a:t>
            </a:r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39650EC-4608-6058-5092-7DBEAC2FF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591366"/>
              </p:ext>
            </p:extLst>
          </p:nvPr>
        </p:nvGraphicFramePr>
        <p:xfrm>
          <a:off x="6119024" y="1083200"/>
          <a:ext cx="5168225" cy="411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16">
            <a:extLst>
              <a:ext uri="{FF2B5EF4-FFF2-40B4-BE49-F238E27FC236}">
                <a16:creationId xmlns:a16="http://schemas.microsoft.com/office/drawing/2014/main" id="{C6DB143D-3F8D-553F-3AE7-09FD0CC66DE3}"/>
              </a:ext>
            </a:extLst>
          </p:cNvPr>
          <p:cNvSpPr/>
          <p:nvPr/>
        </p:nvSpPr>
        <p:spPr>
          <a:xfrm>
            <a:off x="7851309" y="2790349"/>
            <a:ext cx="527901" cy="4840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8575" cap="flat">
            <a:solidFill>
              <a:srgbClr val="7C7C7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9D91A36-4A06-19BA-2BFC-C2E7828C5112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E6D817-4557-3E18-2B01-A5E0E2A56EB2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9" descr="Grupo com preenchimento sólido">
            <a:extLst>
              <a:ext uri="{FF2B5EF4-FFF2-40B4-BE49-F238E27FC236}">
                <a16:creationId xmlns:a16="http://schemas.microsoft.com/office/drawing/2014/main" id="{D2EFA093-DE24-5909-632E-7D3FF2776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5566" y="1861002"/>
            <a:ext cx="507831" cy="5078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>
            <a:extLst>
              <a:ext uri="{FF2B5EF4-FFF2-40B4-BE49-F238E27FC236}">
                <a16:creationId xmlns:a16="http://schemas.microsoft.com/office/drawing/2014/main" id="{71C7FCFE-D970-1866-65A9-C0A131F158B0}"/>
              </a:ext>
            </a:extLst>
          </p:cNvPr>
          <p:cNvSpPr txBox="1"/>
          <p:nvPr/>
        </p:nvSpPr>
        <p:spPr>
          <a:xfrm>
            <a:off x="6683909" y="1325319"/>
            <a:ext cx="3747888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cap="all" spc="-100">
                <a:latin typeface="Calibri" panose="020F0502020204030204" pitchFamily="34" charset="0"/>
              </a:rPr>
              <a:t>Ações da Gol de Letra </a:t>
            </a:r>
            <a:r>
              <a:rPr lang="pt-BR" sz="2400" b="1" cap="all" spc="-100">
                <a:solidFill>
                  <a:srgbClr val="EE9306"/>
                </a:solidFill>
                <a:latin typeface="Calibri" panose="020F0502020204030204" pitchFamily="34" charset="0"/>
              </a:rPr>
              <a:t>contribuem  para a qualidade da educação </a:t>
            </a:r>
            <a:r>
              <a:rPr lang="pt-BR" sz="2400" b="1" cap="all" spc="-100">
                <a:latin typeface="Calibri" panose="020F0502020204030204" pitchFamily="34" charset="0"/>
              </a:rPr>
              <a:t>nas comunidades onde atua, especialmente para ensino integral  </a:t>
            </a:r>
          </a:p>
        </p:txBody>
      </p:sp>
      <p:sp>
        <p:nvSpPr>
          <p:cNvPr id="4" name="CaixaDeTexto 23">
            <a:extLst>
              <a:ext uri="{FF2B5EF4-FFF2-40B4-BE49-F238E27FC236}">
                <a16:creationId xmlns:a16="http://schemas.microsoft.com/office/drawing/2014/main" id="{D531A873-B4E5-4C6E-3B8C-E00CD4C1914A}"/>
              </a:ext>
            </a:extLst>
          </p:cNvPr>
          <p:cNvSpPr txBox="1"/>
          <p:nvPr/>
        </p:nvSpPr>
        <p:spPr>
          <a:xfrm>
            <a:off x="1832368" y="1947140"/>
            <a:ext cx="246232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Dentro das escolas </a:t>
            </a:r>
            <a:endParaRPr lang="pt-BR" sz="1600">
              <a:solidFill>
                <a:srgbClr val="000000"/>
              </a:solidFill>
              <a:latin typeface="Calibri" panose="020F0502020204030204" pitchFamily="34" charset="0"/>
              <a:cs typeface="Times New Roman" pitchFamily="18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0BE84C73-53C4-E8BB-DA08-2C8381881527}"/>
              </a:ext>
            </a:extLst>
          </p:cNvPr>
          <p:cNvSpPr txBox="1"/>
          <p:nvPr/>
        </p:nvSpPr>
        <p:spPr>
          <a:xfrm>
            <a:off x="1886565" y="2479481"/>
            <a:ext cx="4144431" cy="3323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Ao promover ações da Gol de Letra dentro das escolas, seja dentro do turno integral ou no contra turno, 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Gol de Letra tem contribuído para a melhoria da qualidade da educação nas escolas da região.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Há em especial uma contribuição para  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promoção e implementação do turno integral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nas escolas da região, em especial com a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receptividade dos participantes com o modelo.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>
              <a:solidFill>
                <a:srgbClr val="EE9306"/>
              </a:solidFill>
              <a:latin typeface="Calibri" panose="020F0502020204030204" pitchFamily="34" charset="0"/>
              <a:cs typeface="Times New Roman" pitchFamily="18"/>
            </a:endParaRP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Diretores entrevistados apontam que a atuação da Gol de Letra contribuiu para 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Motivação dos alunos na escola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Menos faltas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Melhor desempenho </a:t>
            </a:r>
          </a:p>
          <a:p>
            <a:pPr defTabSz="457177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:: 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Menor evasão</a:t>
            </a:r>
          </a:p>
        </p:txBody>
      </p:sp>
      <p:sp>
        <p:nvSpPr>
          <p:cNvPr id="8" name="CaixaDeTexto 10">
            <a:extLst>
              <a:ext uri="{FF2B5EF4-FFF2-40B4-BE49-F238E27FC236}">
                <a16:creationId xmlns:a16="http://schemas.microsoft.com/office/drawing/2014/main" id="{18F89FFB-E28A-FDD8-9762-9F4E24DF28CA}"/>
              </a:ext>
            </a:extLst>
          </p:cNvPr>
          <p:cNvSpPr txBox="1"/>
          <p:nvPr/>
        </p:nvSpPr>
        <p:spPr>
          <a:xfrm>
            <a:off x="6776362" y="3833325"/>
            <a:ext cx="342323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Segundo os coordenadores da Fundação, em um momento inicial as </a:t>
            </a:r>
            <a:r>
              <a:rPr lang="pt-BR" sz="1400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escolas foram resistentes a entrada da Gol de Letra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, e atualmente, as </a:t>
            </a:r>
            <a:r>
              <a:rPr lang="pt-BR" sz="1400" b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escolas demandantes são maiores do que a capacidade de atuação da Fundação</a:t>
            </a:r>
            <a:r>
              <a:rPr lang="pt-BR" sz="1400">
                <a:solidFill>
                  <a:srgbClr val="000000"/>
                </a:solidFill>
                <a:latin typeface="Calibri" panose="020F0502020204030204" pitchFamily="34" charset="0"/>
                <a:cs typeface="Times New Roman" pitchFamily="18"/>
              </a:rPr>
              <a:t> - </a:t>
            </a:r>
            <a:r>
              <a:rPr lang="pt-BR" sz="1400" b="1">
                <a:solidFill>
                  <a:srgbClr val="EE9306"/>
                </a:solidFill>
                <a:latin typeface="Calibri" panose="020F0502020204030204" pitchFamily="34" charset="0"/>
                <a:cs typeface="Times New Roman" pitchFamily="18"/>
              </a:rPr>
              <a:t>evidenciando o impacto</a:t>
            </a:r>
          </a:p>
        </p:txBody>
      </p:sp>
      <p:cxnSp>
        <p:nvCxnSpPr>
          <p:cNvPr id="9" name="Conector: Angulado 15">
            <a:extLst>
              <a:ext uri="{FF2B5EF4-FFF2-40B4-BE49-F238E27FC236}">
                <a16:creationId xmlns:a16="http://schemas.microsoft.com/office/drawing/2014/main" id="{10D7C68E-F3CF-5F5C-AD8C-41A5F06E926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030996" y="4141475"/>
            <a:ext cx="745366" cy="384348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EE9306"/>
            </a:solidFill>
            <a:prstDash val="solid"/>
            <a:miter/>
            <a:tailEnd type="arrow"/>
          </a:ln>
        </p:spPr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DA48AA5-9D77-56A7-7F5D-3A25B9953228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2539C11-A419-65B7-3958-AB894CE026CB}"/>
              </a:ext>
            </a:extLst>
          </p:cNvPr>
          <p:cNvSpPr/>
          <p:nvPr/>
        </p:nvSpPr>
        <p:spPr>
          <a:xfrm>
            <a:off x="715958" y="1701394"/>
            <a:ext cx="827048" cy="827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2" descr="Sala de aula com preenchimento sólido">
            <a:extLst>
              <a:ext uri="{FF2B5EF4-FFF2-40B4-BE49-F238E27FC236}">
                <a16:creationId xmlns:a16="http://schemas.microsoft.com/office/drawing/2014/main" id="{98E70B07-B03E-9FBB-A49F-835DE44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6022" y="1871458"/>
            <a:ext cx="486920" cy="486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ixaDeTexto 3">
            <a:extLst>
              <a:ext uri="{FF2B5EF4-FFF2-40B4-BE49-F238E27FC236}">
                <a16:creationId xmlns:a16="http://schemas.microsoft.com/office/drawing/2014/main" id="{56586549-FAE0-362F-4568-E075988663A8}"/>
              </a:ext>
            </a:extLst>
          </p:cNvPr>
          <p:cNvSpPr txBox="1"/>
          <p:nvPr/>
        </p:nvSpPr>
        <p:spPr>
          <a:xfrm>
            <a:off x="1832368" y="1326941"/>
            <a:ext cx="2087889" cy="631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lnSpc>
                <a:spcPts val="20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cap="all" spc="-100">
                <a:solidFill>
                  <a:srgbClr val="F2A1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pt-BR" sz="2000" b="1" cap="all" spc="-100">
                <a:latin typeface="Calibri" panose="020F0502020204030204" pitchFamily="34" charset="0"/>
                <a:cs typeface="Calibri" panose="020F0502020204030204" pitchFamily="34" charset="0"/>
              </a:rPr>
              <a:t> Apoio a educação básica</a:t>
            </a:r>
            <a:endParaRPr lang="pt-BR" sz="2000" i="1" cap="all" spc="-1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9856C438-5F43-E5DA-A3D1-D7C4FBEA51D3}"/>
              </a:ext>
            </a:extLst>
          </p:cNvPr>
          <p:cNvSpPr txBox="1"/>
          <p:nvPr/>
        </p:nvSpPr>
        <p:spPr>
          <a:xfrm>
            <a:off x="1986667" y="917243"/>
            <a:ext cx="8400172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000" b="1">
                <a:solidFill>
                  <a:srgbClr val="EE9306"/>
                </a:solidFill>
                <a:latin typeface="Calibri" panose="020F0502020204030204" pitchFamily="34" charset="0"/>
              </a:rPr>
              <a:t>:: </a:t>
            </a:r>
            <a:r>
              <a:rPr lang="pt-BR" sz="3000" b="1">
                <a:latin typeface="Calibri" panose="020F0502020204030204" pitchFamily="34" charset="0"/>
              </a:rPr>
              <a:t>AS ESCOLAS DE ENSINO EM TEMPO INTEGRAL TRAZEM BENEFÍCIOS E VANTAGENS PARA ALUNOS E SUAS COMUNIDADES </a:t>
            </a:r>
            <a:r>
              <a:rPr lang="pt-BR" sz="2000" b="1">
                <a:latin typeface="Calibri" panose="020F0502020204030204" pitchFamily="34" charset="0"/>
              </a:rPr>
              <a:t>(1)</a:t>
            </a:r>
            <a:endParaRPr lang="pt-BR" sz="3000" b="1">
              <a:latin typeface="Calibri" panose="020F0502020204030204" pitchFamily="34" charset="0"/>
            </a:endParaRPr>
          </a:p>
        </p:txBody>
      </p:sp>
      <p:sp>
        <p:nvSpPr>
          <p:cNvPr id="5" name="CaixaDeTexto 15">
            <a:extLst>
              <a:ext uri="{FF2B5EF4-FFF2-40B4-BE49-F238E27FC236}">
                <a16:creationId xmlns:a16="http://schemas.microsoft.com/office/drawing/2014/main" id="{8415828B-3FA8-AEFE-082E-792DF004DE93}"/>
              </a:ext>
            </a:extLst>
          </p:cNvPr>
          <p:cNvSpPr txBox="1"/>
          <p:nvPr/>
        </p:nvSpPr>
        <p:spPr>
          <a:xfrm>
            <a:off x="1986667" y="4257524"/>
            <a:ext cx="471302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>
                <a:solidFill>
                  <a:srgbClr val="EE9306"/>
                </a:solidFill>
                <a:latin typeface="Calibri" panose="020F0502020204030204" pitchFamily="34" charset="0"/>
              </a:rPr>
              <a:t>::</a:t>
            </a:r>
            <a:r>
              <a:rPr lang="pt-BR">
                <a:solidFill>
                  <a:srgbClr val="EE9306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latin typeface="Calibri" panose="020F0502020204030204" pitchFamily="34" charset="0"/>
              </a:rPr>
              <a:t>Essa metodologia de ensino também é </a:t>
            </a:r>
            <a:r>
              <a:rPr lang="pt-BR" sz="1600">
                <a:solidFill>
                  <a:srgbClr val="EE9306"/>
                </a:solidFill>
                <a:latin typeface="Calibri" panose="020F0502020204030204" pitchFamily="34" charset="0"/>
              </a:rPr>
              <a:t>eficaz para a diminuição da criminalidade</a:t>
            </a:r>
            <a:r>
              <a:rPr lang="pt-BR" sz="1600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latin typeface="Calibri" panose="020F0502020204030204" pitchFamily="34" charset="0"/>
              </a:rPr>
              <a:t>nas comunidades.</a:t>
            </a:r>
          </a:p>
        </p:txBody>
      </p:sp>
      <p:sp>
        <p:nvSpPr>
          <p:cNvPr id="6" name="CaixaDeTexto 19">
            <a:extLst>
              <a:ext uri="{FF2B5EF4-FFF2-40B4-BE49-F238E27FC236}">
                <a16:creationId xmlns:a16="http://schemas.microsoft.com/office/drawing/2014/main" id="{23EEB518-0D0E-70D8-DE61-A8BEF0F336BE}"/>
              </a:ext>
            </a:extLst>
          </p:cNvPr>
          <p:cNvSpPr txBox="1"/>
          <p:nvPr/>
        </p:nvSpPr>
        <p:spPr>
          <a:xfrm>
            <a:off x="1997057" y="2662913"/>
            <a:ext cx="4713026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>
                <a:solidFill>
                  <a:srgbClr val="EE9306"/>
                </a:solidFill>
                <a:latin typeface="Calibri" panose="020F0502020204030204" pitchFamily="34" charset="0"/>
              </a:rPr>
              <a:t>::</a:t>
            </a:r>
            <a:r>
              <a:rPr lang="pt-BR" sz="2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latin typeface="Calibri" panose="020F0502020204030204" pitchFamily="34" charset="0"/>
              </a:rPr>
              <a:t>Elas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EE9306"/>
                </a:solidFill>
                <a:latin typeface="Calibri" panose="020F0502020204030204" pitchFamily="34" charset="0"/>
              </a:rPr>
              <a:t>possuem menores taxas de evasão escolar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pt-BR" sz="1600">
                <a:latin typeface="Calibri" panose="020F0502020204030204" pitchFamily="34" charset="0"/>
              </a:rPr>
              <a:t>Seus estudantes têm </a:t>
            </a:r>
            <a:r>
              <a:rPr lang="pt-BR" sz="1600">
                <a:solidFill>
                  <a:srgbClr val="EE9306"/>
                </a:solidFill>
                <a:latin typeface="Calibri" panose="020F0502020204030204" pitchFamily="34" charset="0"/>
              </a:rPr>
              <a:t>melhores resultados em indicadores de desempenho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1600">
                <a:latin typeface="Calibri" panose="020F0502020204030204" pitchFamily="34" charset="0"/>
              </a:rPr>
              <a:t>como no Ideb e Saeb, além de possuírem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>
                <a:solidFill>
                  <a:srgbClr val="EE9306"/>
                </a:solidFill>
                <a:latin typeface="Calibri" panose="020F0502020204030204" pitchFamily="34" charset="0"/>
              </a:rPr>
              <a:t>maiores chances de ingressar no Ensino Superior e receber melhores salários.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1D915CDC-1885-03CE-C9F4-F9D5546C97FC}"/>
              </a:ext>
            </a:extLst>
          </p:cNvPr>
          <p:cNvSpPr txBox="1"/>
          <p:nvPr/>
        </p:nvSpPr>
        <p:spPr>
          <a:xfrm>
            <a:off x="7762589" y="2644170"/>
            <a:ext cx="2839404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latin typeface="Calibri" panose="020F0502020204030204" pitchFamily="34" charset="0"/>
              </a:rPr>
              <a:t>GOL DE LETRA </a:t>
            </a:r>
            <a:r>
              <a:rPr lang="pt-BR" sz="2400" b="1">
                <a:solidFill>
                  <a:srgbClr val="EE9306"/>
                </a:solidFill>
                <a:latin typeface="Calibri" panose="020F0502020204030204" pitchFamily="34" charset="0"/>
              </a:rPr>
              <a:t>CONTRIBUI</a:t>
            </a:r>
            <a:r>
              <a:rPr lang="pt-BR" sz="2400" b="1">
                <a:solidFill>
                  <a:srgbClr val="7F6600"/>
                </a:solidFill>
                <a:latin typeface="Calibri" panose="020F0502020204030204" pitchFamily="34" charset="0"/>
              </a:rPr>
              <a:t> </a:t>
            </a:r>
          </a:p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latin typeface="Calibri" panose="020F0502020204030204" pitchFamily="34" charset="0"/>
              </a:rPr>
              <a:t>COM ESCOLAS QUE </a:t>
            </a:r>
            <a:r>
              <a:rPr lang="pt-BR" sz="2400" b="1">
                <a:solidFill>
                  <a:srgbClr val="EE9306"/>
                </a:solidFill>
                <a:latin typeface="Calibri" panose="020F0502020204030204" pitchFamily="34" charset="0"/>
              </a:rPr>
              <a:t>BENEFICIAM OS ALUNOS </a:t>
            </a:r>
            <a:r>
              <a:rPr lang="pt-BR" sz="2400" b="1">
                <a:latin typeface="Calibri" panose="020F0502020204030204" pitchFamily="34" charset="0"/>
              </a:rPr>
              <a:t>E AS </a:t>
            </a:r>
            <a:r>
              <a:rPr lang="pt-BR" sz="2400" b="1">
                <a:solidFill>
                  <a:srgbClr val="EE9306"/>
                </a:solidFill>
                <a:latin typeface="Calibri" panose="020F0502020204030204" pitchFamily="34" charset="0"/>
              </a:rPr>
              <a:t>COMUNIDADES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CC0759ED-67AF-6667-43FE-E923C746FA5A}"/>
              </a:ext>
            </a:extLst>
          </p:cNvPr>
          <p:cNvSpPr txBox="1"/>
          <p:nvPr/>
        </p:nvSpPr>
        <p:spPr>
          <a:xfrm>
            <a:off x="1997057" y="5675281"/>
            <a:ext cx="4632339" cy="7232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>
                <a:solidFill>
                  <a:srgbClr val="7F7F7F"/>
                </a:solidFill>
                <a:latin typeface="Calibri"/>
              </a:rPr>
              <a:t>1.  </a:t>
            </a:r>
            <a:r>
              <a:rPr lang="pt-BR" sz="700">
                <a:solidFill>
                  <a:srgbClr val="7F7F7F"/>
                </a:solidFill>
                <a:latin typeface="Calibri"/>
              </a:rPr>
              <a:t>Secretária da Educação – RS. </a:t>
            </a:r>
            <a:r>
              <a:rPr lang="pt-BR" sz="1000" b="1">
                <a:solidFill>
                  <a:srgbClr val="7F7F7F"/>
                </a:solidFill>
                <a:latin typeface="Calibri"/>
              </a:rPr>
              <a:t>Educação em tempo integral oferece vantagens e benefícios socioeconômicos</a:t>
            </a:r>
            <a:r>
              <a:rPr lang="pt-BR" sz="1000">
                <a:solidFill>
                  <a:srgbClr val="7F7F7F"/>
                </a:solidFill>
                <a:latin typeface="Calibri"/>
              </a:rPr>
              <a:t>.  </a:t>
            </a:r>
            <a:r>
              <a:rPr lang="pt-BR" sz="700">
                <a:solidFill>
                  <a:srgbClr val="7F7F7F"/>
                </a:solidFill>
                <a:latin typeface="Calibri"/>
              </a:rPr>
              <a:t>Disponível em: https://www.educacao.rs.gov.br/educacao-em-tempo-integral-oferece-vantagens-e-beneficios-socioeconomicos#:~:</a:t>
            </a:r>
            <a:r>
              <a:rPr lang="pt-BR" sz="700" err="1">
                <a:solidFill>
                  <a:srgbClr val="7F7F7F"/>
                </a:solidFill>
                <a:latin typeface="Calibri"/>
              </a:rPr>
              <a:t>text</a:t>
            </a:r>
            <a:r>
              <a:rPr lang="pt-BR" sz="700">
                <a:solidFill>
                  <a:srgbClr val="7F7F7F"/>
                </a:solidFill>
                <a:latin typeface="Calibri"/>
              </a:rPr>
              <a:t>=%E2%80%9CSe%20pegarmos%20dados%20e%20evid%C3%AAncias,da%20Educa%C3%A7%C3%A3o%20B%C3%A1sica%20(Saeb).</a:t>
            </a:r>
            <a:endParaRPr lang="pt-BR" sz="1000">
              <a:solidFill>
                <a:srgbClr val="7F7F7F"/>
              </a:solidFill>
              <a:latin typeface="Calibri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DABA88-1204-3D12-ED55-E3919D5DFEE7}"/>
              </a:ext>
            </a:extLst>
          </p:cNvPr>
          <p:cNvCxnSpPr>
            <a:cxnSpLocks/>
          </p:cNvCxnSpPr>
          <p:nvPr/>
        </p:nvCxnSpPr>
        <p:spPr>
          <a:xfrm>
            <a:off x="1159704" y="0"/>
            <a:ext cx="0" cy="6858000"/>
          </a:xfrm>
          <a:prstGeom prst="line">
            <a:avLst/>
          </a:prstGeom>
          <a:ln w="22225">
            <a:solidFill>
              <a:srgbClr val="F2A11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7835F8E-D2DE-1F90-C5D3-EDCEA5948AE1}"/>
              </a:ext>
            </a:extLst>
          </p:cNvPr>
          <p:cNvSpPr/>
          <p:nvPr/>
        </p:nvSpPr>
        <p:spPr>
          <a:xfrm>
            <a:off x="643185" y="1502129"/>
            <a:ext cx="1033037" cy="10330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A11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EC291F-ACCE-601A-5371-DE8E080B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8" y="1676079"/>
            <a:ext cx="232398" cy="6771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12970</Words>
  <Application>Microsoft Office PowerPoint</Application>
  <PresentationFormat>Widescreen</PresentationFormat>
  <Paragraphs>880</Paragraphs>
  <Slides>112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112</vt:i4>
      </vt:variant>
    </vt:vector>
  </HeadingPairs>
  <TitlesOfParts>
    <vt:vector size="122" baseType="lpstr">
      <vt:lpstr>Aptos</vt:lpstr>
      <vt:lpstr>Arial</vt:lpstr>
      <vt:lpstr>AvenirNext LT Pro Bold</vt:lpstr>
      <vt:lpstr>Calibri</vt:lpstr>
      <vt:lpstr>Calibri Light</vt:lpstr>
      <vt:lpstr>Century Gothic</vt:lpstr>
      <vt:lpstr>Corbel</vt:lpstr>
      <vt:lpstr>Segoe UI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Santana</dc:creator>
  <cp:lastModifiedBy>Sostenes Oliveira</cp:lastModifiedBy>
  <cp:revision>1</cp:revision>
  <dcterms:created xsi:type="dcterms:W3CDTF">2024-02-15T16:51:35Z</dcterms:created>
  <dcterms:modified xsi:type="dcterms:W3CDTF">2024-09-12T15:07:15Z</dcterms:modified>
</cp:coreProperties>
</file>